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Canva Sans" panose="020B0604020202020204" charset="0"/>
      <p:regular r:id="rId17"/>
    </p:embeddedFont>
    <p:embeddedFont>
      <p:font typeface="Canva Sans Italics" panose="020B0604020202020204" charset="0"/>
      <p:regular r:id="rId18"/>
    </p:embeddedFont>
    <p:embeddedFont>
      <p:font typeface="Inter" panose="020B0604020202020204" charset="0"/>
      <p:regular r:id="rId19"/>
    </p:embeddedFont>
    <p:embeddedFont>
      <p:font typeface="Inter Bold" panose="020B0604020202020204" charset="0"/>
      <p:regular r:id="rId20"/>
    </p:embeddedFont>
    <p:embeddedFont>
      <p:font typeface="Inter Italics" panose="020B0604020202020204" charset="0"/>
      <p:regular r:id="rId21"/>
    </p:embeddedFont>
    <p:embeddedFont>
      <p:font typeface="Inter Medium" panose="020B0604020202020204" charset="0"/>
      <p:regular r:id="rId22"/>
    </p:embeddedFont>
    <p:embeddedFont>
      <p:font typeface="Red Hat Display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162" autoAdjust="0"/>
  </p:normalViewPr>
  <p:slideViewPr>
    <p:cSldViewPr>
      <p:cViewPr varScale="1">
        <p:scale>
          <a:sx n="45" d="100"/>
          <a:sy n="45" d="100"/>
        </p:scale>
        <p:origin x="816" y="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jpeg>
</file>

<file path=ppt/media/image14.jpeg>
</file>

<file path=ppt/media/image15.png>
</file>

<file path=ppt/media/image16.jpeg>
</file>

<file path=ppt/media/image17.jpe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B44BF7-6EC6-4050-8A66-BCA7B50AE538}" type="datetimeFigureOut">
              <a:rPr lang="en-IN" smtClean="0"/>
              <a:t>30-11-2025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FF3E05-F682-4FE6-AFA9-9D0D59DF995E}" type="slidenum">
              <a:rPr lang="en-IN" smtClean="0"/>
              <a:t>‹#›</a:t>
            </a:fld>
            <a:endParaRPr lang="en-IN"/>
          </a:p>
        </p:txBody>
      </p:sp>
    </p:spTree>
    <p:extLst>
      <p:ext uri="{BB962C8B-B14F-4D97-AF65-F5344CB8AC3E}">
        <p14:creationId xmlns:p14="http://schemas.microsoft.com/office/powerpoint/2010/main" val="16591053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1</a:t>
            </a:fld>
            <a:endParaRPr lang="en-IN"/>
          </a:p>
        </p:txBody>
      </p:sp>
    </p:spTree>
    <p:extLst>
      <p:ext uri="{BB962C8B-B14F-4D97-AF65-F5344CB8AC3E}">
        <p14:creationId xmlns:p14="http://schemas.microsoft.com/office/powerpoint/2010/main" val="21932439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10</a:t>
            </a:fld>
            <a:endParaRPr lang="en-IN"/>
          </a:p>
        </p:txBody>
      </p:sp>
    </p:spTree>
    <p:extLst>
      <p:ext uri="{BB962C8B-B14F-4D97-AF65-F5344CB8AC3E}">
        <p14:creationId xmlns:p14="http://schemas.microsoft.com/office/powerpoint/2010/main" val="5727889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2</a:t>
            </a:fld>
            <a:endParaRPr lang="en-IN"/>
          </a:p>
        </p:txBody>
      </p:sp>
    </p:spTree>
    <p:extLst>
      <p:ext uri="{BB962C8B-B14F-4D97-AF65-F5344CB8AC3E}">
        <p14:creationId xmlns:p14="http://schemas.microsoft.com/office/powerpoint/2010/main" val="4056964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3</a:t>
            </a:fld>
            <a:endParaRPr lang="en-IN"/>
          </a:p>
        </p:txBody>
      </p:sp>
    </p:spTree>
    <p:extLst>
      <p:ext uri="{BB962C8B-B14F-4D97-AF65-F5344CB8AC3E}">
        <p14:creationId xmlns:p14="http://schemas.microsoft.com/office/powerpoint/2010/main" val="2789641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4</a:t>
            </a:fld>
            <a:endParaRPr lang="en-IN"/>
          </a:p>
        </p:txBody>
      </p:sp>
    </p:spTree>
    <p:extLst>
      <p:ext uri="{BB962C8B-B14F-4D97-AF65-F5344CB8AC3E}">
        <p14:creationId xmlns:p14="http://schemas.microsoft.com/office/powerpoint/2010/main" val="1785785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5</a:t>
            </a:fld>
            <a:endParaRPr lang="en-IN"/>
          </a:p>
        </p:txBody>
      </p:sp>
    </p:spTree>
    <p:extLst>
      <p:ext uri="{BB962C8B-B14F-4D97-AF65-F5344CB8AC3E}">
        <p14:creationId xmlns:p14="http://schemas.microsoft.com/office/powerpoint/2010/main" val="15104549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6</a:t>
            </a:fld>
            <a:endParaRPr lang="en-IN"/>
          </a:p>
        </p:txBody>
      </p:sp>
    </p:spTree>
    <p:extLst>
      <p:ext uri="{BB962C8B-B14F-4D97-AF65-F5344CB8AC3E}">
        <p14:creationId xmlns:p14="http://schemas.microsoft.com/office/powerpoint/2010/main" val="2254766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7</a:t>
            </a:fld>
            <a:endParaRPr lang="en-IN"/>
          </a:p>
        </p:txBody>
      </p:sp>
    </p:spTree>
    <p:extLst>
      <p:ext uri="{BB962C8B-B14F-4D97-AF65-F5344CB8AC3E}">
        <p14:creationId xmlns:p14="http://schemas.microsoft.com/office/powerpoint/2010/main" val="29111716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8</a:t>
            </a:fld>
            <a:endParaRPr lang="en-IN"/>
          </a:p>
        </p:txBody>
      </p:sp>
    </p:spTree>
    <p:extLst>
      <p:ext uri="{BB962C8B-B14F-4D97-AF65-F5344CB8AC3E}">
        <p14:creationId xmlns:p14="http://schemas.microsoft.com/office/powerpoint/2010/main" val="31086204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FF3E05-F682-4FE6-AFA9-9D0D59DF995E}" type="slidenum">
              <a:rPr lang="en-IN" smtClean="0"/>
              <a:t>9</a:t>
            </a:fld>
            <a:endParaRPr lang="en-IN"/>
          </a:p>
        </p:txBody>
      </p:sp>
    </p:spTree>
    <p:extLst>
      <p:ext uri="{BB962C8B-B14F-4D97-AF65-F5344CB8AC3E}">
        <p14:creationId xmlns:p14="http://schemas.microsoft.com/office/powerpoint/2010/main" val="3410576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7.jpe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sepolia.etherscan.io/token/0xcbdfab059bf1801944a1c0077fec95f24e8d7809"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hyperlink" Target="https://sepolia.etherscan.io/token/0x2824c03111137316aded9050207f605b363246d0" TargetMode="External"/><Relationship Id="rId3" Type="http://schemas.openxmlformats.org/officeDocument/2006/relationships/image" Target="../media/image4.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8"/>
          <p:cNvSpPr/>
          <p:nvPr/>
        </p:nvSpPr>
        <p:spPr>
          <a:xfrm>
            <a:off x="736630" y="6009010"/>
            <a:ext cx="2469284" cy="4409435"/>
          </a:xfrm>
          <a:custGeom>
            <a:avLst/>
            <a:gdLst/>
            <a:ahLst/>
            <a:cxnLst/>
            <a:rect l="l" t="t" r="r" b="b"/>
            <a:pathLst>
              <a:path w="2469284" h="4409435">
                <a:moveTo>
                  <a:pt x="0" y="0"/>
                </a:moveTo>
                <a:lnTo>
                  <a:pt x="2469283" y="0"/>
                </a:lnTo>
                <a:lnTo>
                  <a:pt x="2469283" y="4409435"/>
                </a:lnTo>
                <a:lnTo>
                  <a:pt x="0" y="4409435"/>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9" name="Freeform 9"/>
          <p:cNvSpPr/>
          <p:nvPr/>
        </p:nvSpPr>
        <p:spPr>
          <a:xfrm flipH="1">
            <a:off x="15082087" y="6009010"/>
            <a:ext cx="2469284" cy="4409435"/>
          </a:xfrm>
          <a:custGeom>
            <a:avLst/>
            <a:gdLst/>
            <a:ahLst/>
            <a:cxnLst/>
            <a:rect l="l" t="t" r="r" b="b"/>
            <a:pathLst>
              <a:path w="2469284" h="4409435">
                <a:moveTo>
                  <a:pt x="2469283" y="0"/>
                </a:moveTo>
                <a:lnTo>
                  <a:pt x="0" y="0"/>
                </a:lnTo>
                <a:lnTo>
                  <a:pt x="0" y="4409435"/>
                </a:lnTo>
                <a:lnTo>
                  <a:pt x="2469283" y="4409435"/>
                </a:lnTo>
                <a:lnTo>
                  <a:pt x="2469283"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10" name="Group 10"/>
          <p:cNvGrpSpPr/>
          <p:nvPr/>
        </p:nvGrpSpPr>
        <p:grpSpPr>
          <a:xfrm rot="5400000">
            <a:off x="110421" y="569281"/>
            <a:ext cx="919731" cy="332686"/>
            <a:chOff x="0" y="0"/>
            <a:chExt cx="1226307" cy="443582"/>
          </a:xfrm>
        </p:grpSpPr>
        <p:grpSp>
          <p:nvGrpSpPr>
            <p:cNvPr id="11" name="Group 11"/>
            <p:cNvGrpSpPr/>
            <p:nvPr/>
          </p:nvGrpSpPr>
          <p:grpSpPr>
            <a:xfrm>
              <a:off x="0" y="0"/>
              <a:ext cx="475621" cy="443582"/>
              <a:chOff x="0" y="0"/>
              <a:chExt cx="812800" cy="758047"/>
            </a:xfrm>
          </p:grpSpPr>
          <p:sp>
            <p:nvSpPr>
              <p:cNvPr id="12" name="Freeform 12"/>
              <p:cNvSpPr/>
              <p:nvPr/>
            </p:nvSpPr>
            <p:spPr>
              <a:xfrm>
                <a:off x="0" y="0"/>
                <a:ext cx="812800" cy="758047"/>
              </a:xfrm>
              <a:custGeom>
                <a:avLst/>
                <a:gdLst/>
                <a:ahLst/>
                <a:cxnLst/>
                <a:rect l="l" t="t" r="r" b="b"/>
                <a:pathLst>
                  <a:path w="812800" h="758047">
                    <a:moveTo>
                      <a:pt x="406400" y="0"/>
                    </a:moveTo>
                    <a:cubicBezTo>
                      <a:pt x="181951" y="0"/>
                      <a:pt x="0" y="169695"/>
                      <a:pt x="0" y="379024"/>
                    </a:cubicBezTo>
                    <a:cubicBezTo>
                      <a:pt x="0" y="588353"/>
                      <a:pt x="181951" y="758047"/>
                      <a:pt x="406400" y="758047"/>
                    </a:cubicBezTo>
                    <a:cubicBezTo>
                      <a:pt x="630849" y="758047"/>
                      <a:pt x="812800" y="588353"/>
                      <a:pt x="812800" y="379024"/>
                    </a:cubicBezTo>
                    <a:cubicBezTo>
                      <a:pt x="812800" y="169695"/>
                      <a:pt x="630849" y="0"/>
                      <a:pt x="406400" y="0"/>
                    </a:cubicBezTo>
                    <a:close/>
                  </a:path>
                </a:pathLst>
              </a:custGeom>
              <a:solidFill>
                <a:srgbClr val="000000"/>
              </a:solidFill>
            </p:spPr>
          </p:sp>
          <p:sp>
            <p:nvSpPr>
              <p:cNvPr id="13" name="TextBox 13"/>
              <p:cNvSpPr txBox="1"/>
              <p:nvPr/>
            </p:nvSpPr>
            <p:spPr>
              <a:xfrm>
                <a:off x="76200" y="32967"/>
                <a:ext cx="660400" cy="654013"/>
              </a:xfrm>
              <a:prstGeom prst="rect">
                <a:avLst/>
              </a:prstGeom>
            </p:spPr>
            <p:txBody>
              <a:bodyPr lIns="50800" tIns="50800" rIns="50800" bIns="50800" rtlCol="0" anchor="ctr"/>
              <a:lstStyle/>
              <a:p>
                <a:pPr algn="ctr">
                  <a:lnSpc>
                    <a:spcPts val="2940"/>
                  </a:lnSpc>
                </a:pPr>
                <a:endParaRPr/>
              </a:p>
            </p:txBody>
          </p:sp>
        </p:grpSp>
        <p:grpSp>
          <p:nvGrpSpPr>
            <p:cNvPr id="14" name="Group 14"/>
            <p:cNvGrpSpPr/>
            <p:nvPr/>
          </p:nvGrpSpPr>
          <p:grpSpPr>
            <a:xfrm>
              <a:off x="750686" y="0"/>
              <a:ext cx="475621" cy="443582"/>
              <a:chOff x="0" y="0"/>
              <a:chExt cx="812800" cy="758047"/>
            </a:xfrm>
          </p:grpSpPr>
          <p:sp>
            <p:nvSpPr>
              <p:cNvPr id="15" name="Freeform 15"/>
              <p:cNvSpPr/>
              <p:nvPr/>
            </p:nvSpPr>
            <p:spPr>
              <a:xfrm>
                <a:off x="0" y="0"/>
                <a:ext cx="812800" cy="758047"/>
              </a:xfrm>
              <a:custGeom>
                <a:avLst/>
                <a:gdLst/>
                <a:ahLst/>
                <a:cxnLst/>
                <a:rect l="l" t="t" r="r" b="b"/>
                <a:pathLst>
                  <a:path w="812800" h="758047">
                    <a:moveTo>
                      <a:pt x="406400" y="0"/>
                    </a:moveTo>
                    <a:cubicBezTo>
                      <a:pt x="181951" y="0"/>
                      <a:pt x="0" y="169695"/>
                      <a:pt x="0" y="379024"/>
                    </a:cubicBezTo>
                    <a:cubicBezTo>
                      <a:pt x="0" y="588353"/>
                      <a:pt x="181951" y="758047"/>
                      <a:pt x="406400" y="758047"/>
                    </a:cubicBezTo>
                    <a:cubicBezTo>
                      <a:pt x="630849" y="758047"/>
                      <a:pt x="812800" y="588353"/>
                      <a:pt x="812800" y="379024"/>
                    </a:cubicBezTo>
                    <a:cubicBezTo>
                      <a:pt x="812800" y="169695"/>
                      <a:pt x="630849" y="0"/>
                      <a:pt x="406400" y="0"/>
                    </a:cubicBezTo>
                    <a:close/>
                  </a:path>
                </a:pathLst>
              </a:custGeom>
              <a:solidFill>
                <a:srgbClr val="000000"/>
              </a:solidFill>
            </p:spPr>
          </p:sp>
          <p:sp>
            <p:nvSpPr>
              <p:cNvPr id="16" name="TextBox 16"/>
              <p:cNvSpPr txBox="1"/>
              <p:nvPr/>
            </p:nvSpPr>
            <p:spPr>
              <a:xfrm>
                <a:off x="76200" y="32967"/>
                <a:ext cx="660400" cy="654013"/>
              </a:xfrm>
              <a:prstGeom prst="rect">
                <a:avLst/>
              </a:prstGeom>
            </p:spPr>
            <p:txBody>
              <a:bodyPr lIns="50800" tIns="50800" rIns="50800" bIns="50800" rtlCol="0" anchor="ctr"/>
              <a:lstStyle/>
              <a:p>
                <a:pPr algn="ctr">
                  <a:lnSpc>
                    <a:spcPts val="2940"/>
                  </a:lnSpc>
                </a:pPr>
                <a:endParaRPr/>
              </a:p>
            </p:txBody>
          </p:sp>
        </p:grpSp>
      </p:grpSp>
      <p:grpSp>
        <p:nvGrpSpPr>
          <p:cNvPr id="17" name="Group 17"/>
          <p:cNvGrpSpPr/>
          <p:nvPr/>
        </p:nvGrpSpPr>
        <p:grpSpPr>
          <a:xfrm rot="-5400000">
            <a:off x="1793749" y="542579"/>
            <a:ext cx="860074" cy="333578"/>
            <a:chOff x="0" y="0"/>
            <a:chExt cx="1146765" cy="444771"/>
          </a:xfrm>
        </p:grpSpPr>
        <p:grpSp>
          <p:nvGrpSpPr>
            <p:cNvPr id="18" name="Group 18"/>
            <p:cNvGrpSpPr/>
            <p:nvPr/>
          </p:nvGrpSpPr>
          <p:grpSpPr>
            <a:xfrm>
              <a:off x="0" y="0"/>
              <a:ext cx="444771" cy="444771"/>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21" name="Group 21"/>
            <p:cNvGrpSpPr/>
            <p:nvPr/>
          </p:nvGrpSpPr>
          <p:grpSpPr>
            <a:xfrm>
              <a:off x="701994" y="0"/>
              <a:ext cx="444771" cy="444771"/>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sp>
        <p:nvSpPr>
          <p:cNvPr id="24" name="Freeform 24"/>
          <p:cNvSpPr/>
          <p:nvPr/>
        </p:nvSpPr>
        <p:spPr>
          <a:xfrm>
            <a:off x="817611" y="331842"/>
            <a:ext cx="1153661" cy="807563"/>
          </a:xfrm>
          <a:custGeom>
            <a:avLst/>
            <a:gdLst/>
            <a:ahLst/>
            <a:cxnLst/>
            <a:rect l="l" t="t" r="r" b="b"/>
            <a:pathLst>
              <a:path w="1153661" h="807563">
                <a:moveTo>
                  <a:pt x="0" y="0"/>
                </a:moveTo>
                <a:lnTo>
                  <a:pt x="1153661" y="0"/>
                </a:lnTo>
                <a:lnTo>
                  <a:pt x="1153661" y="807563"/>
                </a:lnTo>
                <a:lnTo>
                  <a:pt x="0" y="807563"/>
                </a:lnTo>
                <a:lnTo>
                  <a:pt x="0" y="0"/>
                </a:lnTo>
                <a:close/>
              </a:path>
            </a:pathLst>
          </a:custGeom>
          <a:blipFill>
            <a:blip r:embed="rId5"/>
            <a:stretch>
              <a:fillRect/>
            </a:stretch>
          </a:blipFill>
        </p:spPr>
      </p:sp>
      <p:sp>
        <p:nvSpPr>
          <p:cNvPr id="25" name="Freeform 25"/>
          <p:cNvSpPr/>
          <p:nvPr/>
        </p:nvSpPr>
        <p:spPr>
          <a:xfrm>
            <a:off x="16118149" y="8390128"/>
            <a:ext cx="2169851" cy="1896872"/>
          </a:xfrm>
          <a:custGeom>
            <a:avLst/>
            <a:gdLst/>
            <a:ahLst/>
            <a:cxnLst/>
            <a:rect l="l" t="t" r="r" b="b"/>
            <a:pathLst>
              <a:path w="2169851" h="1896872">
                <a:moveTo>
                  <a:pt x="0" y="0"/>
                </a:moveTo>
                <a:lnTo>
                  <a:pt x="2169851" y="0"/>
                </a:lnTo>
                <a:lnTo>
                  <a:pt x="2169851" y="1896872"/>
                </a:lnTo>
                <a:lnTo>
                  <a:pt x="0" y="1896872"/>
                </a:lnTo>
                <a:lnTo>
                  <a:pt x="0" y="0"/>
                </a:lnTo>
                <a:close/>
              </a:path>
            </a:pathLst>
          </a:custGeom>
          <a:blipFill>
            <a:blip r:embed="rId6"/>
            <a:stretch>
              <a:fillRect l="-20102"/>
            </a:stretch>
          </a:blipFill>
        </p:spPr>
      </p:sp>
      <p:sp>
        <p:nvSpPr>
          <p:cNvPr id="26" name="Freeform 26"/>
          <p:cNvSpPr/>
          <p:nvPr/>
        </p:nvSpPr>
        <p:spPr>
          <a:xfrm>
            <a:off x="3205913" y="4984356"/>
            <a:ext cx="500025" cy="500025"/>
          </a:xfrm>
          <a:custGeom>
            <a:avLst/>
            <a:gdLst/>
            <a:ahLst/>
            <a:cxnLst/>
            <a:rect l="l" t="t" r="r" b="b"/>
            <a:pathLst>
              <a:path w="500025" h="500025">
                <a:moveTo>
                  <a:pt x="0" y="0"/>
                </a:moveTo>
                <a:lnTo>
                  <a:pt x="500025" y="0"/>
                </a:lnTo>
                <a:lnTo>
                  <a:pt x="500025" y="500025"/>
                </a:lnTo>
                <a:lnTo>
                  <a:pt x="0" y="500025"/>
                </a:lnTo>
                <a:lnTo>
                  <a:pt x="0" y="0"/>
                </a:lnTo>
                <a:close/>
              </a:path>
            </a:pathLst>
          </a:custGeom>
          <a:blipFill>
            <a:blip r:embed="rId7"/>
            <a:stretch>
              <a:fillRect/>
            </a:stretch>
          </a:blipFill>
        </p:spPr>
      </p:sp>
      <p:sp>
        <p:nvSpPr>
          <p:cNvPr id="27" name="TextBox 27"/>
          <p:cNvSpPr txBox="1"/>
          <p:nvPr/>
        </p:nvSpPr>
        <p:spPr>
          <a:xfrm>
            <a:off x="3191065" y="2561341"/>
            <a:ext cx="11394720" cy="1624566"/>
          </a:xfrm>
          <a:prstGeom prst="rect">
            <a:avLst/>
          </a:prstGeom>
        </p:spPr>
        <p:txBody>
          <a:bodyPr lIns="0" tIns="0" rIns="0" bIns="0" rtlCol="0" anchor="t">
            <a:spAutoFit/>
          </a:bodyPr>
          <a:lstStyle/>
          <a:p>
            <a:pPr algn="ctr">
              <a:lnSpc>
                <a:spcPts val="6531"/>
              </a:lnSpc>
              <a:spcBef>
                <a:spcPct val="0"/>
              </a:spcBef>
            </a:pPr>
            <a:r>
              <a:rPr lang="en-US" sz="4665" b="1" u="sng">
                <a:solidFill>
                  <a:srgbClr val="000000"/>
                </a:solidFill>
                <a:latin typeface="Red Hat Display Bold"/>
                <a:ea typeface="Red Hat Display Bold"/>
                <a:cs typeface="Red Hat Display Bold"/>
                <a:sym typeface="Red Hat Display Bold"/>
              </a:rPr>
              <a:t>MODULE : BLOCKCHAIN TECHNOLOGY</a:t>
            </a:r>
          </a:p>
        </p:txBody>
      </p:sp>
      <p:sp>
        <p:nvSpPr>
          <p:cNvPr id="28" name="TextBox 28"/>
          <p:cNvSpPr txBox="1"/>
          <p:nvPr/>
        </p:nvSpPr>
        <p:spPr>
          <a:xfrm>
            <a:off x="5121775" y="7326625"/>
            <a:ext cx="8044451" cy="710198"/>
          </a:xfrm>
          <a:prstGeom prst="rect">
            <a:avLst/>
          </a:prstGeom>
        </p:spPr>
        <p:txBody>
          <a:bodyPr lIns="0" tIns="0" rIns="0" bIns="0" rtlCol="0" anchor="t">
            <a:spAutoFit/>
          </a:bodyPr>
          <a:lstStyle/>
          <a:p>
            <a:pPr algn="ctr">
              <a:lnSpc>
                <a:spcPts val="2855"/>
              </a:lnSpc>
              <a:spcBef>
                <a:spcPct val="0"/>
              </a:spcBef>
            </a:pPr>
            <a:r>
              <a:rPr lang="en-US" sz="2039" b="1" spc="611">
                <a:solidFill>
                  <a:srgbClr val="000000"/>
                </a:solidFill>
                <a:latin typeface="Red Hat Display Bold"/>
                <a:ea typeface="Red Hat Display Bold"/>
                <a:cs typeface="Red Hat Display Bold"/>
                <a:sym typeface="Red Hat Display Bold"/>
              </a:rPr>
              <a:t>PRESENTATION  PRESENTED BY: MOHD NIZAM MOHD NASIR SHAIKH  - 24198170</a:t>
            </a:r>
          </a:p>
        </p:txBody>
      </p:sp>
      <p:sp>
        <p:nvSpPr>
          <p:cNvPr id="29" name="TextBox 29"/>
          <p:cNvSpPr txBox="1"/>
          <p:nvPr/>
        </p:nvSpPr>
        <p:spPr>
          <a:xfrm>
            <a:off x="7049460" y="8342503"/>
            <a:ext cx="4189079" cy="397351"/>
          </a:xfrm>
          <a:prstGeom prst="rect">
            <a:avLst/>
          </a:prstGeom>
        </p:spPr>
        <p:txBody>
          <a:bodyPr lIns="0" tIns="0" rIns="0" bIns="0" rtlCol="0" anchor="t">
            <a:spAutoFit/>
          </a:bodyPr>
          <a:lstStyle/>
          <a:p>
            <a:pPr algn="ctr">
              <a:lnSpc>
                <a:spcPts val="3298"/>
              </a:lnSpc>
              <a:spcBef>
                <a:spcPct val="0"/>
              </a:spcBef>
            </a:pPr>
            <a:r>
              <a:rPr lang="en-US" sz="2356" b="1">
                <a:solidFill>
                  <a:srgbClr val="000000"/>
                </a:solidFill>
                <a:latin typeface="Inter Medium"/>
                <a:ea typeface="Inter Medium"/>
                <a:cs typeface="Inter Medium"/>
                <a:sym typeface="Inter Medium"/>
              </a:rPr>
              <a:t>MSC IN FINTECH (MSCFTD1)</a:t>
            </a:r>
          </a:p>
        </p:txBody>
      </p:sp>
      <p:sp>
        <p:nvSpPr>
          <p:cNvPr id="30" name="TextBox 30"/>
          <p:cNvSpPr txBox="1"/>
          <p:nvPr/>
        </p:nvSpPr>
        <p:spPr>
          <a:xfrm>
            <a:off x="407580" y="1332468"/>
            <a:ext cx="2283460" cy="365760"/>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Inter Medium"/>
                <a:ea typeface="Inter Medium"/>
                <a:cs typeface="Inter Medium"/>
                <a:sym typeface="Inter Medium"/>
              </a:rPr>
              <a:t>DATE: 30/11/2025</a:t>
            </a:r>
          </a:p>
        </p:txBody>
      </p:sp>
      <p:sp>
        <p:nvSpPr>
          <p:cNvPr id="31" name="TextBox 31"/>
          <p:cNvSpPr txBox="1"/>
          <p:nvPr/>
        </p:nvSpPr>
        <p:spPr>
          <a:xfrm>
            <a:off x="3691090" y="6472543"/>
            <a:ext cx="10608345" cy="538878"/>
          </a:xfrm>
          <a:prstGeom prst="rect">
            <a:avLst/>
          </a:prstGeom>
        </p:spPr>
        <p:txBody>
          <a:bodyPr lIns="0" tIns="0" rIns="0" bIns="0" rtlCol="0" anchor="t">
            <a:spAutoFit/>
          </a:bodyPr>
          <a:lstStyle/>
          <a:p>
            <a:pPr algn="ctr">
              <a:lnSpc>
                <a:spcPts val="4423"/>
              </a:lnSpc>
              <a:spcBef>
                <a:spcPct val="0"/>
              </a:spcBef>
            </a:pPr>
            <a:r>
              <a:rPr lang="en-US" sz="3159" b="1">
                <a:solidFill>
                  <a:srgbClr val="000000"/>
                </a:solidFill>
                <a:latin typeface="Inter Bold"/>
                <a:ea typeface="Inter Bold"/>
                <a:cs typeface="Inter Bold"/>
                <a:sym typeface="Inter Bold"/>
              </a:rPr>
              <a:t>TOKENIZATION, NFT’S &amp; REAL WORLD IMPLICATIONS</a:t>
            </a:r>
          </a:p>
        </p:txBody>
      </p:sp>
      <p:sp>
        <p:nvSpPr>
          <p:cNvPr id="32" name="TextBox 32"/>
          <p:cNvSpPr txBox="1"/>
          <p:nvPr/>
        </p:nvSpPr>
        <p:spPr>
          <a:xfrm>
            <a:off x="16158121" y="822007"/>
            <a:ext cx="1393249" cy="365760"/>
          </a:xfrm>
          <a:prstGeom prst="rect">
            <a:avLst/>
          </a:prstGeom>
        </p:spPr>
        <p:txBody>
          <a:bodyPr lIns="0" tIns="0" rIns="0" bIns="0" rtlCol="0" anchor="t">
            <a:spAutoFit/>
          </a:bodyPr>
          <a:lstStyle/>
          <a:p>
            <a:pPr algn="ctr">
              <a:lnSpc>
                <a:spcPts val="2940"/>
              </a:lnSpc>
              <a:spcBef>
                <a:spcPct val="0"/>
              </a:spcBef>
            </a:pPr>
            <a:r>
              <a:rPr lang="en-US" sz="2100" b="1">
                <a:solidFill>
                  <a:srgbClr val="000000"/>
                </a:solidFill>
                <a:latin typeface="Inter Medium"/>
                <a:ea typeface="Inter Medium"/>
                <a:cs typeface="Inter Medium"/>
                <a:sym typeface="Inter Medium"/>
              </a:rPr>
              <a:t>PAGE 01</a:t>
            </a:r>
          </a:p>
        </p:txBody>
      </p:sp>
      <p:sp>
        <p:nvSpPr>
          <p:cNvPr id="33" name="TextBox 33"/>
          <p:cNvSpPr txBox="1"/>
          <p:nvPr/>
        </p:nvSpPr>
        <p:spPr>
          <a:xfrm>
            <a:off x="3691090" y="4917681"/>
            <a:ext cx="11096744" cy="1091328"/>
          </a:xfrm>
          <a:prstGeom prst="rect">
            <a:avLst/>
          </a:prstGeom>
        </p:spPr>
        <p:txBody>
          <a:bodyPr lIns="0" tIns="0" rIns="0" bIns="0" rtlCol="0" anchor="t">
            <a:spAutoFit/>
          </a:bodyPr>
          <a:lstStyle/>
          <a:p>
            <a:pPr algn="ctr">
              <a:lnSpc>
                <a:spcPts val="4423"/>
              </a:lnSpc>
              <a:spcBef>
                <a:spcPct val="0"/>
              </a:spcBef>
            </a:pPr>
            <a:r>
              <a:rPr lang="en-US" sz="3159" b="1">
                <a:solidFill>
                  <a:srgbClr val="000000"/>
                </a:solidFill>
                <a:latin typeface="Inter Bold"/>
                <a:ea typeface="Inter Bold"/>
                <a:cs typeface="Inter Bold"/>
                <a:sym typeface="Inter Bold"/>
              </a:rPr>
              <a:t>DISTRIBUTED LEDGER, IMMUTABLE RECORDS AND DECENTRALIZED TRUST</a:t>
            </a:r>
          </a:p>
        </p:txBody>
      </p:sp>
      <p:sp>
        <p:nvSpPr>
          <p:cNvPr id="34" name="Freeform 34"/>
          <p:cNvSpPr/>
          <p:nvPr/>
        </p:nvSpPr>
        <p:spPr>
          <a:xfrm>
            <a:off x="3191065" y="6539218"/>
            <a:ext cx="500025" cy="500025"/>
          </a:xfrm>
          <a:custGeom>
            <a:avLst/>
            <a:gdLst/>
            <a:ahLst/>
            <a:cxnLst/>
            <a:rect l="l" t="t" r="r" b="b"/>
            <a:pathLst>
              <a:path w="500025" h="500025">
                <a:moveTo>
                  <a:pt x="0" y="0"/>
                </a:moveTo>
                <a:lnTo>
                  <a:pt x="500025" y="0"/>
                </a:lnTo>
                <a:lnTo>
                  <a:pt x="500025" y="500024"/>
                </a:lnTo>
                <a:lnTo>
                  <a:pt x="0" y="500024"/>
                </a:lnTo>
                <a:lnTo>
                  <a:pt x="0" y="0"/>
                </a:lnTo>
                <a:close/>
              </a:path>
            </a:pathLst>
          </a:custGeom>
          <a:blipFill>
            <a:blip r:embed="rId7"/>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739506" y="2087176"/>
            <a:ext cx="5519794" cy="7171124"/>
            <a:chOff x="0" y="0"/>
            <a:chExt cx="1453773" cy="1888691"/>
          </a:xfrm>
        </p:grpSpPr>
        <p:sp>
          <p:nvSpPr>
            <p:cNvPr id="3" name="Freeform 3"/>
            <p:cNvSpPr/>
            <p:nvPr/>
          </p:nvSpPr>
          <p:spPr>
            <a:xfrm>
              <a:off x="0" y="0"/>
              <a:ext cx="1453773" cy="1888691"/>
            </a:xfrm>
            <a:custGeom>
              <a:avLst/>
              <a:gdLst/>
              <a:ahLst/>
              <a:cxnLst/>
              <a:rect l="l" t="t" r="r" b="b"/>
              <a:pathLst>
                <a:path w="1453773" h="1888691">
                  <a:moveTo>
                    <a:pt x="71531" y="0"/>
                  </a:moveTo>
                  <a:lnTo>
                    <a:pt x="1382242" y="0"/>
                  </a:lnTo>
                  <a:cubicBezTo>
                    <a:pt x="1401213" y="0"/>
                    <a:pt x="1419407" y="7536"/>
                    <a:pt x="1432822" y="20951"/>
                  </a:cubicBezTo>
                  <a:cubicBezTo>
                    <a:pt x="1446237" y="34366"/>
                    <a:pt x="1453773" y="52560"/>
                    <a:pt x="1453773" y="71531"/>
                  </a:cubicBezTo>
                  <a:lnTo>
                    <a:pt x="1453773" y="1817160"/>
                  </a:lnTo>
                  <a:cubicBezTo>
                    <a:pt x="1453773" y="1836131"/>
                    <a:pt x="1446237" y="1854325"/>
                    <a:pt x="1432822" y="1867740"/>
                  </a:cubicBezTo>
                  <a:cubicBezTo>
                    <a:pt x="1419407" y="1881155"/>
                    <a:pt x="1401213" y="1888691"/>
                    <a:pt x="1382242" y="1888691"/>
                  </a:cubicBezTo>
                  <a:lnTo>
                    <a:pt x="71531" y="1888691"/>
                  </a:lnTo>
                  <a:cubicBezTo>
                    <a:pt x="52560" y="1888691"/>
                    <a:pt x="34366" y="1881155"/>
                    <a:pt x="20951" y="1867740"/>
                  </a:cubicBezTo>
                  <a:cubicBezTo>
                    <a:pt x="7536" y="1854325"/>
                    <a:pt x="0" y="1836131"/>
                    <a:pt x="0" y="1817160"/>
                  </a:cubicBezTo>
                  <a:lnTo>
                    <a:pt x="0" y="71531"/>
                  </a:lnTo>
                  <a:cubicBezTo>
                    <a:pt x="0" y="52560"/>
                    <a:pt x="7536" y="34366"/>
                    <a:pt x="20951" y="20951"/>
                  </a:cubicBezTo>
                  <a:cubicBezTo>
                    <a:pt x="34366" y="7536"/>
                    <a:pt x="52560" y="0"/>
                    <a:pt x="71531" y="0"/>
                  </a:cubicBezTo>
                  <a:close/>
                </a:path>
              </a:pathLst>
            </a:custGeom>
            <a:solidFill>
              <a:srgbClr val="000000"/>
            </a:solidFill>
          </p:spPr>
        </p:sp>
        <p:sp>
          <p:nvSpPr>
            <p:cNvPr id="4" name="TextBox 4"/>
            <p:cNvSpPr txBox="1"/>
            <p:nvPr/>
          </p:nvSpPr>
          <p:spPr>
            <a:xfrm>
              <a:off x="0" y="-47625"/>
              <a:ext cx="1453773" cy="1936316"/>
            </a:xfrm>
            <a:prstGeom prst="rect">
              <a:avLst/>
            </a:prstGeom>
          </p:spPr>
          <p:txBody>
            <a:bodyPr lIns="50800" tIns="50800" rIns="50800" bIns="50800" rtlCol="0" anchor="ctr"/>
            <a:lstStyle/>
            <a:p>
              <a:pPr algn="ctr">
                <a:lnSpc>
                  <a:spcPts val="3219"/>
                </a:lnSpc>
              </a:pPr>
              <a:endParaRPr/>
            </a:p>
          </p:txBody>
        </p:sp>
      </p:grpSp>
      <p:sp>
        <p:nvSpPr>
          <p:cNvPr id="5" name="TextBox 5"/>
          <p:cNvSpPr txBox="1"/>
          <p:nvPr/>
        </p:nvSpPr>
        <p:spPr>
          <a:xfrm>
            <a:off x="15866051" y="981075"/>
            <a:ext cx="1393249" cy="365760"/>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10</a:t>
            </a:r>
          </a:p>
        </p:txBody>
      </p:sp>
      <p:sp>
        <p:nvSpPr>
          <p:cNvPr id="6" name="TextBox 6"/>
          <p:cNvSpPr txBox="1"/>
          <p:nvPr/>
        </p:nvSpPr>
        <p:spPr>
          <a:xfrm>
            <a:off x="2647648" y="1251585"/>
            <a:ext cx="6728904" cy="1934210"/>
          </a:xfrm>
          <a:prstGeom prst="rect">
            <a:avLst/>
          </a:prstGeom>
        </p:spPr>
        <p:txBody>
          <a:bodyPr lIns="0" tIns="0" rIns="0" bIns="0" rtlCol="0" anchor="t">
            <a:spAutoFit/>
          </a:bodyPr>
          <a:lstStyle/>
          <a:p>
            <a:pPr algn="l">
              <a:lnSpc>
                <a:spcPts val="7840"/>
              </a:lnSpc>
              <a:spcBef>
                <a:spcPct val="0"/>
              </a:spcBef>
            </a:pPr>
            <a:r>
              <a:rPr lang="en-US" sz="5600" b="1">
                <a:solidFill>
                  <a:srgbClr val="000000"/>
                </a:solidFill>
                <a:latin typeface="Red Hat Display Bold"/>
                <a:ea typeface="Red Hat Display Bold"/>
                <a:cs typeface="Red Hat Display Bold"/>
                <a:sym typeface="Red Hat Display Bold"/>
              </a:rPr>
              <a:t>THANK YOU FOR YOUR ATTENTION</a:t>
            </a:r>
          </a:p>
        </p:txBody>
      </p:sp>
      <p:sp>
        <p:nvSpPr>
          <p:cNvPr id="7" name="TextBox 7"/>
          <p:cNvSpPr txBox="1"/>
          <p:nvPr/>
        </p:nvSpPr>
        <p:spPr>
          <a:xfrm>
            <a:off x="324574" y="3531565"/>
            <a:ext cx="10891786" cy="1044575"/>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Thank you for watching the exploration of blockchain technology and its transformative power. I hope this presentation has inspired new ideas and perspectives about how smart contracts and DLT shapes our world.</a:t>
            </a:r>
          </a:p>
        </p:txBody>
      </p:sp>
      <p:grpSp>
        <p:nvGrpSpPr>
          <p:cNvPr id="8" name="Group 8"/>
          <p:cNvGrpSpPr/>
          <p:nvPr/>
        </p:nvGrpSpPr>
        <p:grpSpPr>
          <a:xfrm>
            <a:off x="12947358" y="7495578"/>
            <a:ext cx="3512536" cy="672860"/>
            <a:chOff x="0" y="0"/>
            <a:chExt cx="4683381" cy="897147"/>
          </a:xfrm>
        </p:grpSpPr>
        <p:sp>
          <p:nvSpPr>
            <p:cNvPr id="9" name="TextBox 9"/>
            <p:cNvSpPr txBox="1"/>
            <p:nvPr/>
          </p:nvSpPr>
          <p:spPr>
            <a:xfrm>
              <a:off x="0" y="500907"/>
              <a:ext cx="4683381" cy="396240"/>
            </a:xfrm>
            <a:prstGeom prst="rect">
              <a:avLst/>
            </a:prstGeom>
          </p:spPr>
          <p:txBody>
            <a:bodyPr lIns="0" tIns="0" rIns="0" bIns="0" rtlCol="0" anchor="t">
              <a:spAutoFit/>
            </a:bodyPr>
            <a:lstStyle/>
            <a:p>
              <a:pPr algn="ctr">
                <a:lnSpc>
                  <a:spcPts val="2520"/>
                </a:lnSpc>
                <a:spcBef>
                  <a:spcPct val="0"/>
                </a:spcBef>
              </a:pPr>
              <a:r>
                <a:rPr lang="en-US" sz="1800" b="1">
                  <a:solidFill>
                    <a:srgbClr val="FFFFFF"/>
                  </a:solidFill>
                  <a:latin typeface="Inter Medium"/>
                  <a:ea typeface="Inter Medium"/>
                  <a:cs typeface="Inter Medium"/>
                  <a:sym typeface="Inter Medium"/>
                </a:rPr>
                <a:t>X24198170@student.ncirl.ie</a:t>
              </a:r>
            </a:p>
          </p:txBody>
        </p:sp>
        <p:sp>
          <p:nvSpPr>
            <p:cNvPr id="10" name="TextBox 10"/>
            <p:cNvSpPr txBox="1"/>
            <p:nvPr/>
          </p:nvSpPr>
          <p:spPr>
            <a:xfrm>
              <a:off x="1164911" y="-47625"/>
              <a:ext cx="2353560" cy="471805"/>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EMAIL</a:t>
              </a:r>
            </a:p>
          </p:txBody>
        </p:sp>
      </p:grpSp>
      <p:grpSp>
        <p:nvGrpSpPr>
          <p:cNvPr id="11" name="Group 11"/>
          <p:cNvGrpSpPr/>
          <p:nvPr/>
        </p:nvGrpSpPr>
        <p:grpSpPr>
          <a:xfrm>
            <a:off x="12746454" y="4694872"/>
            <a:ext cx="3509217" cy="1427320"/>
            <a:chOff x="0" y="0"/>
            <a:chExt cx="4678956" cy="1903093"/>
          </a:xfrm>
        </p:grpSpPr>
        <p:sp>
          <p:nvSpPr>
            <p:cNvPr id="12" name="TextBox 12"/>
            <p:cNvSpPr txBox="1"/>
            <p:nvPr/>
          </p:nvSpPr>
          <p:spPr>
            <a:xfrm>
              <a:off x="0" y="1507191"/>
              <a:ext cx="4678956" cy="395902"/>
            </a:xfrm>
            <a:prstGeom prst="rect">
              <a:avLst/>
            </a:prstGeom>
          </p:spPr>
          <p:txBody>
            <a:bodyPr lIns="0" tIns="0" rIns="0" bIns="0" rtlCol="0" anchor="t">
              <a:spAutoFit/>
            </a:bodyPr>
            <a:lstStyle/>
            <a:p>
              <a:pPr algn="ctr">
                <a:lnSpc>
                  <a:spcPts val="2517"/>
                </a:lnSpc>
                <a:spcBef>
                  <a:spcPct val="0"/>
                </a:spcBef>
              </a:pPr>
              <a:endParaRPr/>
            </a:p>
          </p:txBody>
        </p:sp>
        <p:sp>
          <p:nvSpPr>
            <p:cNvPr id="13" name="TextBox 13"/>
            <p:cNvSpPr txBox="1"/>
            <p:nvPr/>
          </p:nvSpPr>
          <p:spPr>
            <a:xfrm>
              <a:off x="0" y="-47625"/>
              <a:ext cx="4678956" cy="977655"/>
            </a:xfrm>
            <a:prstGeom prst="rect">
              <a:avLst/>
            </a:prstGeom>
          </p:spPr>
          <p:txBody>
            <a:bodyPr lIns="0" tIns="0" rIns="0" bIns="0" rtlCol="0" anchor="t">
              <a:spAutoFit/>
            </a:bodyPr>
            <a:lstStyle/>
            <a:p>
              <a:pPr algn="ctr">
                <a:lnSpc>
                  <a:spcPts val="2937"/>
                </a:lnSpc>
                <a:spcBef>
                  <a:spcPct val="0"/>
                </a:spcBef>
              </a:pPr>
              <a:r>
                <a:rPr lang="en-US" sz="2098" b="1">
                  <a:solidFill>
                    <a:srgbClr val="FFFFFF"/>
                  </a:solidFill>
                  <a:latin typeface="Inter Medium"/>
                  <a:ea typeface="Inter Medium"/>
                  <a:cs typeface="Inter Medium"/>
                  <a:sym typeface="Inter Medium"/>
                </a:rPr>
                <a:t>NATIONAL COLLEGE OF IRELAND</a:t>
              </a:r>
            </a:p>
          </p:txBody>
        </p:sp>
      </p:grpSp>
      <p:sp>
        <p:nvSpPr>
          <p:cNvPr id="14" name="TextBox 14"/>
          <p:cNvSpPr txBox="1"/>
          <p:nvPr/>
        </p:nvSpPr>
        <p:spPr>
          <a:xfrm>
            <a:off x="13340296" y="3349417"/>
            <a:ext cx="2318214" cy="436788"/>
          </a:xfrm>
          <a:prstGeom prst="rect">
            <a:avLst/>
          </a:prstGeom>
        </p:spPr>
        <p:txBody>
          <a:bodyPr lIns="0" tIns="0" rIns="0" bIns="0" rtlCol="0" anchor="t">
            <a:spAutoFit/>
          </a:bodyPr>
          <a:lstStyle/>
          <a:p>
            <a:pPr algn="ctr">
              <a:lnSpc>
                <a:spcPts val="3461"/>
              </a:lnSpc>
              <a:spcBef>
                <a:spcPct val="0"/>
              </a:spcBef>
            </a:pPr>
            <a:r>
              <a:rPr lang="en-US" sz="2472" b="1">
                <a:solidFill>
                  <a:srgbClr val="FFFFFF"/>
                </a:solidFill>
                <a:latin typeface="Inter Medium"/>
                <a:ea typeface="Inter Medium"/>
                <a:cs typeface="Inter Medium"/>
                <a:sym typeface="Inter Medium"/>
              </a:rPr>
              <a:t>MOHD NIZAM</a:t>
            </a:r>
          </a:p>
        </p:txBody>
      </p:sp>
      <p:grpSp>
        <p:nvGrpSpPr>
          <p:cNvPr id="15" name="Group 15"/>
          <p:cNvGrpSpPr/>
          <p:nvPr/>
        </p:nvGrpSpPr>
        <p:grpSpPr>
          <a:xfrm>
            <a:off x="12848882" y="5934676"/>
            <a:ext cx="3304360" cy="1343997"/>
            <a:chOff x="0" y="0"/>
            <a:chExt cx="4405813" cy="1791996"/>
          </a:xfrm>
        </p:grpSpPr>
        <p:sp>
          <p:nvSpPr>
            <p:cNvPr id="16" name="TextBox 16"/>
            <p:cNvSpPr txBox="1"/>
            <p:nvPr/>
          </p:nvSpPr>
          <p:spPr>
            <a:xfrm>
              <a:off x="0" y="1416981"/>
              <a:ext cx="4405813" cy="375014"/>
            </a:xfrm>
            <a:prstGeom prst="rect">
              <a:avLst/>
            </a:prstGeom>
          </p:spPr>
          <p:txBody>
            <a:bodyPr lIns="0" tIns="0" rIns="0" bIns="0" rtlCol="0" anchor="t">
              <a:spAutoFit/>
            </a:bodyPr>
            <a:lstStyle/>
            <a:p>
              <a:pPr algn="ctr">
                <a:lnSpc>
                  <a:spcPts val="2370"/>
                </a:lnSpc>
                <a:spcBef>
                  <a:spcPct val="0"/>
                </a:spcBef>
              </a:pPr>
              <a:r>
                <a:rPr lang="en-US" sz="1693" b="1">
                  <a:solidFill>
                    <a:srgbClr val="FFFFFF"/>
                  </a:solidFill>
                  <a:latin typeface="Inter Medium"/>
                  <a:ea typeface="Inter Medium"/>
                  <a:cs typeface="Inter Medium"/>
                  <a:sym typeface="Inter Medium"/>
                </a:rPr>
                <a:t>Blockchain Technologies</a:t>
              </a:r>
            </a:p>
          </p:txBody>
        </p:sp>
        <p:sp>
          <p:nvSpPr>
            <p:cNvPr id="17" name="TextBox 17"/>
            <p:cNvSpPr txBox="1"/>
            <p:nvPr/>
          </p:nvSpPr>
          <p:spPr>
            <a:xfrm>
              <a:off x="0" y="-47625"/>
              <a:ext cx="4405813" cy="923363"/>
            </a:xfrm>
            <a:prstGeom prst="rect">
              <a:avLst/>
            </a:prstGeom>
          </p:spPr>
          <p:txBody>
            <a:bodyPr lIns="0" tIns="0" rIns="0" bIns="0" rtlCol="0" anchor="t">
              <a:spAutoFit/>
            </a:bodyPr>
            <a:lstStyle/>
            <a:p>
              <a:pPr algn="ctr">
                <a:lnSpc>
                  <a:spcPts val="2765"/>
                </a:lnSpc>
                <a:spcBef>
                  <a:spcPct val="0"/>
                </a:spcBef>
              </a:pPr>
              <a:r>
                <a:rPr lang="en-US" sz="1975" b="1">
                  <a:solidFill>
                    <a:srgbClr val="FFFFFF"/>
                  </a:solidFill>
                  <a:latin typeface="Inter Medium"/>
                  <a:ea typeface="Inter Medium"/>
                  <a:cs typeface="Inter Medium"/>
                  <a:sym typeface="Inter Medium"/>
                </a:rPr>
                <a:t>MSC IN FINTECH (MSCFTD1)</a:t>
              </a:r>
            </a:p>
          </p:txBody>
        </p:sp>
      </p:grpSp>
      <p:sp>
        <p:nvSpPr>
          <p:cNvPr id="18" name="AutoShape 18"/>
          <p:cNvSpPr/>
          <p:nvPr/>
        </p:nvSpPr>
        <p:spPr>
          <a:xfrm>
            <a:off x="12538913" y="4018293"/>
            <a:ext cx="3920981" cy="0"/>
          </a:xfrm>
          <a:prstGeom prst="line">
            <a:avLst/>
          </a:prstGeom>
          <a:ln w="28575" cap="flat">
            <a:solidFill>
              <a:srgbClr val="FFFFFF"/>
            </a:solidFill>
            <a:prstDash val="solid"/>
            <a:headEnd type="none" w="sm" len="sm"/>
            <a:tailEnd type="none" w="sm" len="sm"/>
          </a:ln>
        </p:spPr>
      </p:sp>
      <p:sp>
        <p:nvSpPr>
          <p:cNvPr id="19" name="AutoShape 19"/>
          <p:cNvSpPr/>
          <p:nvPr/>
        </p:nvSpPr>
        <p:spPr>
          <a:xfrm>
            <a:off x="12538913" y="5672738"/>
            <a:ext cx="3920981" cy="0"/>
          </a:xfrm>
          <a:prstGeom prst="line">
            <a:avLst/>
          </a:prstGeom>
          <a:ln w="28575" cap="flat">
            <a:solidFill>
              <a:srgbClr val="FFFFFF"/>
            </a:solidFill>
            <a:prstDash val="solid"/>
            <a:headEnd type="none" w="sm" len="sm"/>
            <a:tailEnd type="none" w="sm" len="sm"/>
          </a:ln>
        </p:spPr>
      </p:sp>
      <p:sp>
        <p:nvSpPr>
          <p:cNvPr id="20" name="AutoShape 20"/>
          <p:cNvSpPr/>
          <p:nvPr/>
        </p:nvSpPr>
        <p:spPr>
          <a:xfrm>
            <a:off x="12538913" y="7327183"/>
            <a:ext cx="3920981" cy="0"/>
          </a:xfrm>
          <a:prstGeom prst="line">
            <a:avLst/>
          </a:prstGeom>
          <a:ln w="28575" cap="flat">
            <a:solidFill>
              <a:srgbClr val="FFFFFF"/>
            </a:solidFill>
            <a:prstDash val="solid"/>
            <a:headEnd type="none" w="sm" len="sm"/>
            <a:tailEnd type="none" w="sm" len="sm"/>
          </a:ln>
        </p:spPr>
      </p:sp>
      <p:sp>
        <p:nvSpPr>
          <p:cNvPr id="21" name="Freeform 21"/>
          <p:cNvSpPr/>
          <p:nvPr/>
        </p:nvSpPr>
        <p:spPr>
          <a:xfrm>
            <a:off x="16047495" y="8416088"/>
            <a:ext cx="2240505" cy="1875076"/>
          </a:xfrm>
          <a:custGeom>
            <a:avLst/>
            <a:gdLst/>
            <a:ahLst/>
            <a:cxnLst/>
            <a:rect l="l" t="t" r="r" b="b"/>
            <a:pathLst>
              <a:path w="2240505" h="1875076">
                <a:moveTo>
                  <a:pt x="0" y="0"/>
                </a:moveTo>
                <a:lnTo>
                  <a:pt x="2240505" y="0"/>
                </a:lnTo>
                <a:lnTo>
                  <a:pt x="2240505" y="1875077"/>
                </a:lnTo>
                <a:lnTo>
                  <a:pt x="0" y="1875077"/>
                </a:lnTo>
                <a:lnTo>
                  <a:pt x="0" y="0"/>
                </a:lnTo>
                <a:close/>
              </a:path>
            </a:pathLst>
          </a:custGeom>
          <a:blipFill>
            <a:blip r:embed="rId3"/>
            <a:stretch>
              <a:fillRect l="-14978"/>
            </a:stretch>
          </a:blipFill>
        </p:spPr>
      </p:sp>
      <p:grpSp>
        <p:nvGrpSpPr>
          <p:cNvPr id="22" name="Group 22"/>
          <p:cNvGrpSpPr/>
          <p:nvPr/>
        </p:nvGrpSpPr>
        <p:grpSpPr>
          <a:xfrm>
            <a:off x="324574" y="4848367"/>
            <a:ext cx="10891786" cy="4409933"/>
            <a:chOff x="0" y="0"/>
            <a:chExt cx="2514545" cy="1018104"/>
          </a:xfrm>
        </p:grpSpPr>
        <p:sp>
          <p:nvSpPr>
            <p:cNvPr id="23" name="Freeform 23"/>
            <p:cNvSpPr/>
            <p:nvPr/>
          </p:nvSpPr>
          <p:spPr>
            <a:xfrm>
              <a:off x="0" y="0"/>
              <a:ext cx="2514545" cy="1018104"/>
            </a:xfrm>
            <a:custGeom>
              <a:avLst/>
              <a:gdLst/>
              <a:ahLst/>
              <a:cxnLst/>
              <a:rect l="l" t="t" r="r" b="b"/>
              <a:pathLst>
                <a:path w="2514545" h="1018104">
                  <a:moveTo>
                    <a:pt x="0" y="0"/>
                  </a:moveTo>
                  <a:lnTo>
                    <a:pt x="2514545" y="0"/>
                  </a:lnTo>
                  <a:lnTo>
                    <a:pt x="2514545" y="1018104"/>
                  </a:lnTo>
                  <a:lnTo>
                    <a:pt x="0" y="1018104"/>
                  </a:lnTo>
                  <a:close/>
                </a:path>
              </a:pathLst>
            </a:custGeom>
            <a:blipFill>
              <a:blip r:embed="rId4"/>
              <a:stretch>
                <a:fillRect t="-32276" b="-32276"/>
              </a:stretch>
            </a:blip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101947" y="8371419"/>
            <a:ext cx="2186053" cy="1915581"/>
          </a:xfrm>
          <a:custGeom>
            <a:avLst/>
            <a:gdLst/>
            <a:ahLst/>
            <a:cxnLst/>
            <a:rect l="l" t="t" r="r" b="b"/>
            <a:pathLst>
              <a:path w="2186053" h="1915581">
                <a:moveTo>
                  <a:pt x="0" y="0"/>
                </a:moveTo>
                <a:lnTo>
                  <a:pt x="2186053" y="0"/>
                </a:lnTo>
                <a:lnTo>
                  <a:pt x="2186053" y="1915581"/>
                </a:lnTo>
                <a:lnTo>
                  <a:pt x="0" y="1915581"/>
                </a:lnTo>
                <a:lnTo>
                  <a:pt x="0" y="0"/>
                </a:lnTo>
                <a:close/>
              </a:path>
            </a:pathLst>
          </a:custGeom>
          <a:blipFill>
            <a:blip r:embed="rId3"/>
            <a:stretch>
              <a:fillRect l="-20387"/>
            </a:stretch>
          </a:blipFill>
        </p:spPr>
      </p:sp>
      <p:sp>
        <p:nvSpPr>
          <p:cNvPr id="3" name="TextBox 3"/>
          <p:cNvSpPr txBox="1"/>
          <p:nvPr/>
        </p:nvSpPr>
        <p:spPr>
          <a:xfrm>
            <a:off x="15866051" y="981075"/>
            <a:ext cx="1393249" cy="365760"/>
          </a:xfrm>
          <a:prstGeom prst="rect">
            <a:avLst/>
          </a:prstGeom>
        </p:spPr>
        <p:txBody>
          <a:bodyPr lIns="0" tIns="0" rIns="0" bIns="0" rtlCol="0" anchor="t">
            <a:spAutoFit/>
          </a:bodyPr>
          <a:lstStyle/>
          <a:p>
            <a:pPr algn="just">
              <a:lnSpc>
                <a:spcPts val="2940"/>
              </a:lnSpc>
              <a:spcBef>
                <a:spcPct val="0"/>
              </a:spcBef>
            </a:pPr>
            <a:r>
              <a:rPr lang="en-US" sz="2100" b="1">
                <a:solidFill>
                  <a:srgbClr val="000000"/>
                </a:solidFill>
                <a:latin typeface="Inter Medium"/>
                <a:ea typeface="Inter Medium"/>
                <a:cs typeface="Inter Medium"/>
                <a:sym typeface="Inter Medium"/>
              </a:rPr>
              <a:t>PAGE 02</a:t>
            </a:r>
          </a:p>
        </p:txBody>
      </p:sp>
      <p:sp>
        <p:nvSpPr>
          <p:cNvPr id="4" name="TextBox 4"/>
          <p:cNvSpPr txBox="1"/>
          <p:nvPr/>
        </p:nvSpPr>
        <p:spPr>
          <a:xfrm>
            <a:off x="6348798" y="171714"/>
            <a:ext cx="6240578" cy="1541770"/>
          </a:xfrm>
          <a:prstGeom prst="rect">
            <a:avLst/>
          </a:prstGeom>
        </p:spPr>
        <p:txBody>
          <a:bodyPr lIns="0" tIns="0" rIns="0" bIns="0" rtlCol="0" anchor="t">
            <a:spAutoFit/>
          </a:bodyPr>
          <a:lstStyle/>
          <a:p>
            <a:pPr algn="just">
              <a:lnSpc>
                <a:spcPts val="12670"/>
              </a:lnSpc>
              <a:spcBef>
                <a:spcPct val="0"/>
              </a:spcBef>
            </a:pPr>
            <a:r>
              <a:rPr lang="en-US" sz="9050" u="sng">
                <a:solidFill>
                  <a:srgbClr val="000000"/>
                </a:solidFill>
                <a:latin typeface="Inter"/>
                <a:ea typeface="Inter"/>
                <a:cs typeface="Inter"/>
                <a:sym typeface="Inter"/>
              </a:rPr>
              <a:t>AGENDA</a:t>
            </a:r>
          </a:p>
        </p:txBody>
      </p:sp>
      <p:sp>
        <p:nvSpPr>
          <p:cNvPr id="5" name="AutoShape 5"/>
          <p:cNvSpPr/>
          <p:nvPr/>
        </p:nvSpPr>
        <p:spPr>
          <a:xfrm flipV="1">
            <a:off x="40" y="2714625"/>
            <a:ext cx="9144000" cy="19050"/>
          </a:xfrm>
          <a:prstGeom prst="line">
            <a:avLst/>
          </a:prstGeom>
          <a:ln w="38100" cap="flat">
            <a:solidFill>
              <a:srgbClr val="000000"/>
            </a:solidFill>
            <a:prstDash val="sysDot"/>
            <a:headEnd type="none" w="sm" len="sm"/>
            <a:tailEnd type="none" w="sm" len="sm"/>
          </a:ln>
        </p:spPr>
      </p:sp>
      <p:sp>
        <p:nvSpPr>
          <p:cNvPr id="6" name="AutoShape 6"/>
          <p:cNvSpPr/>
          <p:nvPr/>
        </p:nvSpPr>
        <p:spPr>
          <a:xfrm flipV="1">
            <a:off x="9469088" y="2733675"/>
            <a:ext cx="8818912" cy="0"/>
          </a:xfrm>
          <a:prstGeom prst="line">
            <a:avLst/>
          </a:prstGeom>
          <a:ln w="38100" cap="flat">
            <a:solidFill>
              <a:srgbClr val="000000"/>
            </a:solidFill>
            <a:prstDash val="sysDot"/>
            <a:headEnd type="none" w="sm" len="sm"/>
            <a:tailEnd type="none" w="sm" len="sm"/>
          </a:ln>
        </p:spPr>
      </p:sp>
      <p:sp>
        <p:nvSpPr>
          <p:cNvPr id="7" name="AutoShape 7"/>
          <p:cNvSpPr/>
          <p:nvPr/>
        </p:nvSpPr>
        <p:spPr>
          <a:xfrm>
            <a:off x="-1" y="4499886"/>
            <a:ext cx="8992177" cy="19050"/>
          </a:xfrm>
          <a:prstGeom prst="line">
            <a:avLst/>
          </a:prstGeom>
          <a:ln w="38100" cap="flat">
            <a:solidFill>
              <a:srgbClr val="000000"/>
            </a:solidFill>
            <a:prstDash val="sysDot"/>
            <a:headEnd type="none" w="sm" len="sm"/>
            <a:tailEnd type="none" w="sm" len="sm"/>
          </a:ln>
        </p:spPr>
      </p:sp>
      <p:sp>
        <p:nvSpPr>
          <p:cNvPr id="8" name="AutoShape 8"/>
          <p:cNvSpPr/>
          <p:nvPr/>
        </p:nvSpPr>
        <p:spPr>
          <a:xfrm>
            <a:off x="9469129" y="4555768"/>
            <a:ext cx="8818912" cy="19050"/>
          </a:xfrm>
          <a:prstGeom prst="line">
            <a:avLst/>
          </a:prstGeom>
          <a:ln w="38100" cap="flat">
            <a:solidFill>
              <a:srgbClr val="000000"/>
            </a:solidFill>
            <a:prstDash val="sysDot"/>
            <a:headEnd type="none" w="sm" len="sm"/>
            <a:tailEnd type="none" w="sm" len="sm"/>
          </a:ln>
        </p:spPr>
      </p:sp>
      <p:sp>
        <p:nvSpPr>
          <p:cNvPr id="9" name="AutoShape 9"/>
          <p:cNvSpPr/>
          <p:nvPr/>
        </p:nvSpPr>
        <p:spPr>
          <a:xfrm flipV="1">
            <a:off x="40" y="6483855"/>
            <a:ext cx="9144000" cy="0"/>
          </a:xfrm>
          <a:prstGeom prst="line">
            <a:avLst/>
          </a:prstGeom>
          <a:ln w="38100" cap="flat">
            <a:solidFill>
              <a:srgbClr val="000000"/>
            </a:solidFill>
            <a:prstDash val="sysDot"/>
            <a:headEnd type="none" w="sm" len="sm"/>
            <a:tailEnd type="none" w="sm" len="sm"/>
          </a:ln>
        </p:spPr>
      </p:sp>
      <p:sp>
        <p:nvSpPr>
          <p:cNvPr id="10" name="AutoShape 10"/>
          <p:cNvSpPr/>
          <p:nvPr/>
        </p:nvSpPr>
        <p:spPr>
          <a:xfrm flipV="1">
            <a:off x="9469129" y="6464805"/>
            <a:ext cx="8818871" cy="10022"/>
          </a:xfrm>
          <a:prstGeom prst="line">
            <a:avLst/>
          </a:prstGeom>
          <a:ln w="38100" cap="flat">
            <a:solidFill>
              <a:srgbClr val="000000"/>
            </a:solidFill>
            <a:prstDash val="sysDot"/>
            <a:headEnd type="none" w="sm" len="sm"/>
            <a:tailEnd type="none" w="sm" len="sm"/>
          </a:ln>
        </p:spPr>
      </p:sp>
      <p:sp>
        <p:nvSpPr>
          <p:cNvPr id="11" name="TextBox 11"/>
          <p:cNvSpPr txBox="1"/>
          <p:nvPr/>
        </p:nvSpPr>
        <p:spPr>
          <a:xfrm>
            <a:off x="503714" y="2134235"/>
            <a:ext cx="524986" cy="580390"/>
          </a:xfrm>
          <a:prstGeom prst="rect">
            <a:avLst/>
          </a:prstGeom>
        </p:spPr>
        <p:txBody>
          <a:bodyPr lIns="0" tIns="0" rIns="0" bIns="0" rtlCol="0" anchor="t">
            <a:spAutoFit/>
          </a:bodyPr>
          <a:lstStyle/>
          <a:p>
            <a:pPr algn="just">
              <a:lnSpc>
                <a:spcPts val="4759"/>
              </a:lnSpc>
            </a:pPr>
            <a:r>
              <a:rPr lang="en-US" sz="3399" dirty="0">
                <a:solidFill>
                  <a:srgbClr val="000000"/>
                </a:solidFill>
                <a:latin typeface="Canva Sans"/>
                <a:ea typeface="Canva Sans"/>
                <a:cs typeface="Canva Sans"/>
                <a:sym typeface="Canva Sans"/>
              </a:rPr>
              <a:t>1</a:t>
            </a:r>
          </a:p>
        </p:txBody>
      </p:sp>
      <p:sp>
        <p:nvSpPr>
          <p:cNvPr id="12" name="TextBox 12"/>
          <p:cNvSpPr txBox="1"/>
          <p:nvPr/>
        </p:nvSpPr>
        <p:spPr>
          <a:xfrm>
            <a:off x="9762348" y="2134235"/>
            <a:ext cx="535781" cy="580390"/>
          </a:xfrm>
          <a:prstGeom prst="rect">
            <a:avLst/>
          </a:prstGeom>
        </p:spPr>
        <p:txBody>
          <a:bodyPr lIns="0" tIns="0" rIns="0" bIns="0" rtlCol="0" anchor="t">
            <a:spAutoFit/>
          </a:bodyPr>
          <a:lstStyle/>
          <a:p>
            <a:pPr algn="just">
              <a:lnSpc>
                <a:spcPts val="4759"/>
              </a:lnSpc>
            </a:pPr>
            <a:r>
              <a:rPr lang="en-US" sz="3399" dirty="0">
                <a:solidFill>
                  <a:srgbClr val="000000"/>
                </a:solidFill>
                <a:latin typeface="Canva Sans"/>
                <a:ea typeface="Canva Sans"/>
                <a:cs typeface="Canva Sans"/>
                <a:sym typeface="Canva Sans"/>
              </a:rPr>
              <a:t>2</a:t>
            </a:r>
          </a:p>
        </p:txBody>
      </p:sp>
      <p:sp>
        <p:nvSpPr>
          <p:cNvPr id="13" name="TextBox 13"/>
          <p:cNvSpPr txBox="1"/>
          <p:nvPr/>
        </p:nvSpPr>
        <p:spPr>
          <a:xfrm>
            <a:off x="531069" y="3984903"/>
            <a:ext cx="544830" cy="580390"/>
          </a:xfrm>
          <a:prstGeom prst="rect">
            <a:avLst/>
          </a:prstGeom>
        </p:spPr>
        <p:txBody>
          <a:bodyPr lIns="0" tIns="0" rIns="0" bIns="0" rtlCol="0" anchor="t">
            <a:spAutoFit/>
          </a:bodyPr>
          <a:lstStyle/>
          <a:p>
            <a:pPr algn="just">
              <a:lnSpc>
                <a:spcPts val="4759"/>
              </a:lnSpc>
            </a:pPr>
            <a:r>
              <a:rPr lang="en-US" sz="3399" dirty="0">
                <a:solidFill>
                  <a:srgbClr val="000000"/>
                </a:solidFill>
                <a:latin typeface="Canva Sans"/>
                <a:ea typeface="Canva Sans"/>
                <a:cs typeface="Canva Sans"/>
                <a:sym typeface="Canva Sans"/>
              </a:rPr>
              <a:t>3</a:t>
            </a:r>
          </a:p>
        </p:txBody>
      </p:sp>
      <p:sp>
        <p:nvSpPr>
          <p:cNvPr id="14" name="TextBox 14"/>
          <p:cNvSpPr txBox="1"/>
          <p:nvPr/>
        </p:nvSpPr>
        <p:spPr>
          <a:xfrm>
            <a:off x="9733614" y="3938546"/>
            <a:ext cx="564515" cy="580390"/>
          </a:xfrm>
          <a:prstGeom prst="rect">
            <a:avLst/>
          </a:prstGeom>
        </p:spPr>
        <p:txBody>
          <a:bodyPr lIns="0" tIns="0" rIns="0" bIns="0" rtlCol="0" anchor="t">
            <a:spAutoFit/>
          </a:bodyPr>
          <a:lstStyle/>
          <a:p>
            <a:pPr algn="just">
              <a:lnSpc>
                <a:spcPts val="4759"/>
              </a:lnSpc>
            </a:pPr>
            <a:r>
              <a:rPr lang="en-US" sz="3399" dirty="0">
                <a:solidFill>
                  <a:srgbClr val="000000"/>
                </a:solidFill>
                <a:latin typeface="Canva Sans"/>
                <a:ea typeface="Canva Sans"/>
                <a:cs typeface="Canva Sans"/>
                <a:sym typeface="Canva Sans"/>
              </a:rPr>
              <a:t>4</a:t>
            </a:r>
          </a:p>
        </p:txBody>
      </p:sp>
      <p:sp>
        <p:nvSpPr>
          <p:cNvPr id="15" name="TextBox 15"/>
          <p:cNvSpPr txBox="1"/>
          <p:nvPr/>
        </p:nvSpPr>
        <p:spPr>
          <a:xfrm>
            <a:off x="469202" y="5884415"/>
            <a:ext cx="558324" cy="580390"/>
          </a:xfrm>
          <a:prstGeom prst="rect">
            <a:avLst/>
          </a:prstGeom>
        </p:spPr>
        <p:txBody>
          <a:bodyPr lIns="0" tIns="0" rIns="0" bIns="0" rtlCol="0" anchor="t">
            <a:spAutoFit/>
          </a:bodyPr>
          <a:lstStyle/>
          <a:p>
            <a:pPr algn="just">
              <a:lnSpc>
                <a:spcPts val="4759"/>
              </a:lnSpc>
            </a:pPr>
            <a:r>
              <a:rPr lang="en-US" sz="3399" dirty="0">
                <a:solidFill>
                  <a:srgbClr val="000000"/>
                </a:solidFill>
                <a:latin typeface="Canva Sans"/>
                <a:ea typeface="Canva Sans"/>
                <a:cs typeface="Canva Sans"/>
                <a:sym typeface="Canva Sans"/>
              </a:rPr>
              <a:t>5</a:t>
            </a:r>
          </a:p>
        </p:txBody>
      </p:sp>
      <p:sp>
        <p:nvSpPr>
          <p:cNvPr id="16" name="TextBox 16"/>
          <p:cNvSpPr txBox="1"/>
          <p:nvPr/>
        </p:nvSpPr>
        <p:spPr>
          <a:xfrm>
            <a:off x="9739805" y="5903465"/>
            <a:ext cx="580866" cy="580390"/>
          </a:xfrm>
          <a:prstGeom prst="rect">
            <a:avLst/>
          </a:prstGeom>
        </p:spPr>
        <p:txBody>
          <a:bodyPr lIns="0" tIns="0" rIns="0" bIns="0" rtlCol="0" anchor="t">
            <a:spAutoFit/>
          </a:bodyPr>
          <a:lstStyle/>
          <a:p>
            <a:pPr algn="just">
              <a:lnSpc>
                <a:spcPts val="4759"/>
              </a:lnSpc>
            </a:pPr>
            <a:r>
              <a:rPr lang="en-US" sz="3399" dirty="0">
                <a:solidFill>
                  <a:srgbClr val="000000"/>
                </a:solidFill>
                <a:latin typeface="Canva Sans"/>
                <a:ea typeface="Canva Sans"/>
                <a:cs typeface="Canva Sans"/>
                <a:sym typeface="Canva Sans"/>
              </a:rPr>
              <a:t>6</a:t>
            </a:r>
          </a:p>
        </p:txBody>
      </p:sp>
      <p:sp>
        <p:nvSpPr>
          <p:cNvPr id="17" name="TextBox 17"/>
          <p:cNvSpPr txBox="1"/>
          <p:nvPr/>
        </p:nvSpPr>
        <p:spPr>
          <a:xfrm>
            <a:off x="748363" y="2806913"/>
            <a:ext cx="4449859" cy="487617"/>
          </a:xfrm>
          <a:prstGeom prst="rect">
            <a:avLst/>
          </a:prstGeom>
        </p:spPr>
        <p:txBody>
          <a:bodyPr lIns="0" tIns="0" rIns="0" bIns="0" rtlCol="0" anchor="t">
            <a:spAutoFit/>
          </a:bodyPr>
          <a:lstStyle/>
          <a:p>
            <a:pPr algn="just">
              <a:lnSpc>
                <a:spcPts val="4098"/>
              </a:lnSpc>
            </a:pPr>
            <a:r>
              <a:rPr lang="en-US" sz="2927">
                <a:solidFill>
                  <a:srgbClr val="000000"/>
                </a:solidFill>
                <a:latin typeface="Canva Sans"/>
                <a:ea typeface="Canva Sans"/>
                <a:cs typeface="Canva Sans"/>
                <a:sym typeface="Canva Sans"/>
              </a:rPr>
              <a:t>ERC 20 TOKENIZATION</a:t>
            </a:r>
          </a:p>
        </p:txBody>
      </p:sp>
      <p:sp>
        <p:nvSpPr>
          <p:cNvPr id="18" name="TextBox 18"/>
          <p:cNvSpPr txBox="1"/>
          <p:nvPr/>
        </p:nvSpPr>
        <p:spPr>
          <a:xfrm>
            <a:off x="10168892" y="2847828"/>
            <a:ext cx="8247761" cy="498005"/>
          </a:xfrm>
          <a:prstGeom prst="rect">
            <a:avLst/>
          </a:prstGeom>
        </p:spPr>
        <p:txBody>
          <a:bodyPr lIns="0" tIns="0" rIns="0" bIns="0" rtlCol="0" anchor="t">
            <a:spAutoFit/>
          </a:bodyPr>
          <a:lstStyle/>
          <a:p>
            <a:pPr algn="just">
              <a:lnSpc>
                <a:spcPts val="4050"/>
              </a:lnSpc>
            </a:pPr>
            <a:r>
              <a:rPr lang="en-US" sz="2893">
                <a:solidFill>
                  <a:srgbClr val="000000"/>
                </a:solidFill>
                <a:latin typeface="Canva Sans"/>
                <a:ea typeface="Canva Sans"/>
                <a:cs typeface="Canva Sans"/>
                <a:sym typeface="Canva Sans"/>
              </a:rPr>
              <a:t>ERC 721 NON FUNGIBLE TOKENS NFT’s</a:t>
            </a:r>
          </a:p>
        </p:txBody>
      </p:sp>
      <p:sp>
        <p:nvSpPr>
          <p:cNvPr id="19" name="TextBox 19"/>
          <p:cNvSpPr txBox="1"/>
          <p:nvPr/>
        </p:nvSpPr>
        <p:spPr>
          <a:xfrm>
            <a:off x="803484" y="4641493"/>
            <a:ext cx="6621317" cy="555677"/>
          </a:xfrm>
          <a:prstGeom prst="rect">
            <a:avLst/>
          </a:prstGeom>
        </p:spPr>
        <p:txBody>
          <a:bodyPr lIns="0" tIns="0" rIns="0" bIns="0" rtlCol="0" anchor="t">
            <a:spAutoFit/>
          </a:bodyPr>
          <a:lstStyle/>
          <a:p>
            <a:pPr algn="just">
              <a:lnSpc>
                <a:spcPts val="4547"/>
              </a:lnSpc>
            </a:pPr>
            <a:r>
              <a:rPr lang="en-US" sz="3247">
                <a:solidFill>
                  <a:srgbClr val="000000"/>
                </a:solidFill>
                <a:latin typeface="Canva Sans"/>
                <a:ea typeface="Canva Sans"/>
                <a:cs typeface="Canva Sans"/>
                <a:sym typeface="Canva Sans"/>
              </a:rPr>
              <a:t>Financial Realm: NASDAQ Linq</a:t>
            </a:r>
          </a:p>
        </p:txBody>
      </p:sp>
      <p:sp>
        <p:nvSpPr>
          <p:cNvPr id="20" name="TextBox 20"/>
          <p:cNvSpPr txBox="1"/>
          <p:nvPr/>
        </p:nvSpPr>
        <p:spPr>
          <a:xfrm>
            <a:off x="10030238" y="4679593"/>
            <a:ext cx="5398103" cy="554973"/>
          </a:xfrm>
          <a:prstGeom prst="rect">
            <a:avLst/>
          </a:prstGeom>
        </p:spPr>
        <p:txBody>
          <a:bodyPr lIns="0" tIns="0" rIns="0" bIns="0" rtlCol="0" anchor="t">
            <a:spAutoFit/>
          </a:bodyPr>
          <a:lstStyle/>
          <a:p>
            <a:pPr algn="just">
              <a:lnSpc>
                <a:spcPts val="4585"/>
              </a:lnSpc>
            </a:pPr>
            <a:r>
              <a:rPr lang="en-US" sz="3275">
                <a:solidFill>
                  <a:srgbClr val="000000"/>
                </a:solidFill>
                <a:latin typeface="Canva Sans"/>
                <a:ea typeface="Canva Sans"/>
                <a:cs typeface="Canva Sans"/>
                <a:sym typeface="Canva Sans"/>
              </a:rPr>
              <a:t>Cybersecurity:  IBM Trade</a:t>
            </a:r>
          </a:p>
        </p:txBody>
      </p:sp>
      <p:sp>
        <p:nvSpPr>
          <p:cNvPr id="21" name="TextBox 21"/>
          <p:cNvSpPr txBox="1"/>
          <p:nvPr/>
        </p:nvSpPr>
        <p:spPr>
          <a:xfrm>
            <a:off x="803484" y="6516400"/>
            <a:ext cx="7307940" cy="1082617"/>
          </a:xfrm>
          <a:prstGeom prst="rect">
            <a:avLst/>
          </a:prstGeom>
        </p:spPr>
        <p:txBody>
          <a:bodyPr lIns="0" tIns="0" rIns="0" bIns="0" rtlCol="0" anchor="t">
            <a:spAutoFit/>
          </a:bodyPr>
          <a:lstStyle/>
          <a:p>
            <a:pPr algn="l">
              <a:lnSpc>
                <a:spcPts val="4378"/>
              </a:lnSpc>
            </a:pPr>
            <a:r>
              <a:rPr lang="en-US" sz="3127">
                <a:solidFill>
                  <a:srgbClr val="000000"/>
                </a:solidFill>
                <a:latin typeface="Canva Sans"/>
                <a:ea typeface="Canva Sans"/>
                <a:cs typeface="Canva Sans"/>
                <a:sym typeface="Canva Sans"/>
              </a:rPr>
              <a:t>Manufacturing Industry: WALMART IBM’s Food Trust</a:t>
            </a:r>
          </a:p>
        </p:txBody>
      </p:sp>
      <p:sp>
        <p:nvSpPr>
          <p:cNvPr id="22" name="TextBox 22"/>
          <p:cNvSpPr txBox="1"/>
          <p:nvPr/>
        </p:nvSpPr>
        <p:spPr>
          <a:xfrm>
            <a:off x="9885022" y="6489114"/>
            <a:ext cx="7374278" cy="570498"/>
          </a:xfrm>
          <a:prstGeom prst="rect">
            <a:avLst/>
          </a:prstGeom>
        </p:spPr>
        <p:txBody>
          <a:bodyPr lIns="0" tIns="0" rIns="0" bIns="0" rtlCol="0" anchor="t">
            <a:spAutoFit/>
          </a:bodyPr>
          <a:lstStyle/>
          <a:p>
            <a:pPr algn="just">
              <a:lnSpc>
                <a:spcPts val="4780"/>
              </a:lnSpc>
            </a:pPr>
            <a:r>
              <a:rPr lang="en-US" sz="3414">
                <a:solidFill>
                  <a:srgbClr val="000000"/>
                </a:solidFill>
                <a:latin typeface="Canva Sans"/>
                <a:ea typeface="Canva Sans"/>
                <a:cs typeface="Canva Sans"/>
                <a:sym typeface="Canva Sans"/>
              </a:rPr>
              <a:t>Agricultural Sector: AGRI-DIGITAL</a:t>
            </a:r>
          </a:p>
        </p:txBody>
      </p:sp>
      <p:sp>
        <p:nvSpPr>
          <p:cNvPr id="23" name="TextBox 23"/>
          <p:cNvSpPr txBox="1"/>
          <p:nvPr/>
        </p:nvSpPr>
        <p:spPr>
          <a:xfrm>
            <a:off x="766207" y="3363269"/>
            <a:ext cx="3493068" cy="512052"/>
          </a:xfrm>
          <a:prstGeom prst="rect">
            <a:avLst/>
          </a:prstGeom>
        </p:spPr>
        <p:txBody>
          <a:bodyPr lIns="0" tIns="0" rIns="0" bIns="0" rtlCol="0" anchor="t">
            <a:spAutoFit/>
          </a:bodyPr>
          <a:lstStyle/>
          <a:p>
            <a:pPr algn="just">
              <a:lnSpc>
                <a:spcPts val="4326"/>
              </a:lnSpc>
            </a:pPr>
            <a:r>
              <a:rPr lang="en-US" sz="3090" i="1">
                <a:solidFill>
                  <a:srgbClr val="000000"/>
                </a:solidFill>
                <a:latin typeface="Canva Sans Italics"/>
                <a:ea typeface="Canva Sans Italics"/>
                <a:cs typeface="Canva Sans Italics"/>
                <a:sym typeface="Canva Sans Italics"/>
              </a:rPr>
              <a:t>Fungible tokens </a:t>
            </a:r>
          </a:p>
        </p:txBody>
      </p:sp>
      <p:sp>
        <p:nvSpPr>
          <p:cNvPr id="24" name="TextBox 24"/>
          <p:cNvSpPr txBox="1"/>
          <p:nvPr/>
        </p:nvSpPr>
        <p:spPr>
          <a:xfrm>
            <a:off x="10298129" y="3364883"/>
            <a:ext cx="4161836" cy="512052"/>
          </a:xfrm>
          <a:prstGeom prst="rect">
            <a:avLst/>
          </a:prstGeom>
        </p:spPr>
        <p:txBody>
          <a:bodyPr lIns="0" tIns="0" rIns="0" bIns="0" rtlCol="0" anchor="t">
            <a:spAutoFit/>
          </a:bodyPr>
          <a:lstStyle/>
          <a:p>
            <a:pPr algn="just">
              <a:lnSpc>
                <a:spcPts val="4326"/>
              </a:lnSpc>
            </a:pPr>
            <a:r>
              <a:rPr lang="en-US" sz="3090" i="1">
                <a:solidFill>
                  <a:srgbClr val="000000"/>
                </a:solidFill>
                <a:latin typeface="Canva Sans Italics"/>
                <a:ea typeface="Canva Sans Italics"/>
                <a:cs typeface="Canva Sans Italics"/>
                <a:sym typeface="Canva Sans Italics"/>
              </a:rPr>
              <a:t>Unique Digital Assets</a:t>
            </a:r>
          </a:p>
        </p:txBody>
      </p:sp>
      <p:sp>
        <p:nvSpPr>
          <p:cNvPr id="25" name="TextBox 25"/>
          <p:cNvSpPr txBox="1"/>
          <p:nvPr/>
        </p:nvSpPr>
        <p:spPr>
          <a:xfrm>
            <a:off x="803484" y="5111445"/>
            <a:ext cx="7505538" cy="512052"/>
          </a:xfrm>
          <a:prstGeom prst="rect">
            <a:avLst/>
          </a:prstGeom>
        </p:spPr>
        <p:txBody>
          <a:bodyPr lIns="0" tIns="0" rIns="0" bIns="0" rtlCol="0" anchor="t">
            <a:spAutoFit/>
          </a:bodyPr>
          <a:lstStyle/>
          <a:p>
            <a:pPr algn="just">
              <a:lnSpc>
                <a:spcPts val="4326"/>
              </a:lnSpc>
            </a:pPr>
            <a:r>
              <a:rPr lang="en-US" sz="3090" i="1">
                <a:solidFill>
                  <a:srgbClr val="000000"/>
                </a:solidFill>
                <a:latin typeface="Canva Sans Italics"/>
                <a:ea typeface="Canva Sans Italics"/>
                <a:cs typeface="Canva Sans Italics"/>
                <a:sym typeface="Canva Sans Italics"/>
              </a:rPr>
              <a:t>Blockchain services for Finance market </a:t>
            </a:r>
          </a:p>
        </p:txBody>
      </p:sp>
      <p:sp>
        <p:nvSpPr>
          <p:cNvPr id="26" name="TextBox 26"/>
          <p:cNvSpPr txBox="1"/>
          <p:nvPr/>
        </p:nvSpPr>
        <p:spPr>
          <a:xfrm>
            <a:off x="10030238" y="5202801"/>
            <a:ext cx="5835813" cy="512052"/>
          </a:xfrm>
          <a:prstGeom prst="rect">
            <a:avLst/>
          </a:prstGeom>
        </p:spPr>
        <p:txBody>
          <a:bodyPr lIns="0" tIns="0" rIns="0" bIns="0" rtlCol="0" anchor="t">
            <a:spAutoFit/>
          </a:bodyPr>
          <a:lstStyle/>
          <a:p>
            <a:pPr algn="just">
              <a:lnSpc>
                <a:spcPts val="4326"/>
              </a:lnSpc>
            </a:pPr>
            <a:r>
              <a:rPr lang="en-US" sz="3090" i="1">
                <a:solidFill>
                  <a:srgbClr val="000000"/>
                </a:solidFill>
                <a:latin typeface="Canva Sans Italics"/>
                <a:ea typeface="Canva Sans Italics"/>
                <a:cs typeface="Canva Sans Italics"/>
                <a:sym typeface="Canva Sans Italics"/>
              </a:rPr>
              <a:t>Securing data with Blockchain</a:t>
            </a:r>
          </a:p>
        </p:txBody>
      </p:sp>
      <p:sp>
        <p:nvSpPr>
          <p:cNvPr id="27" name="TextBox 27"/>
          <p:cNvSpPr txBox="1"/>
          <p:nvPr/>
        </p:nvSpPr>
        <p:spPr>
          <a:xfrm>
            <a:off x="803484" y="7622037"/>
            <a:ext cx="6140762" cy="512052"/>
          </a:xfrm>
          <a:prstGeom prst="rect">
            <a:avLst/>
          </a:prstGeom>
        </p:spPr>
        <p:txBody>
          <a:bodyPr lIns="0" tIns="0" rIns="0" bIns="0" rtlCol="0" anchor="t">
            <a:spAutoFit/>
          </a:bodyPr>
          <a:lstStyle/>
          <a:p>
            <a:pPr algn="just">
              <a:lnSpc>
                <a:spcPts val="4326"/>
              </a:lnSpc>
            </a:pPr>
            <a:r>
              <a:rPr lang="en-US" sz="3090" i="1">
                <a:solidFill>
                  <a:srgbClr val="000000"/>
                </a:solidFill>
                <a:latin typeface="Canva Sans Italics"/>
                <a:ea typeface="Canva Sans Italics"/>
                <a:cs typeface="Canva Sans Italics"/>
                <a:sym typeface="Canva Sans Italics"/>
              </a:rPr>
              <a:t>Transparency in Supply Chain </a:t>
            </a:r>
          </a:p>
        </p:txBody>
      </p:sp>
      <p:sp>
        <p:nvSpPr>
          <p:cNvPr id="28" name="TextBox 28"/>
          <p:cNvSpPr txBox="1"/>
          <p:nvPr/>
        </p:nvSpPr>
        <p:spPr>
          <a:xfrm>
            <a:off x="10015871" y="7071380"/>
            <a:ext cx="6891388" cy="512052"/>
          </a:xfrm>
          <a:prstGeom prst="rect">
            <a:avLst/>
          </a:prstGeom>
        </p:spPr>
        <p:txBody>
          <a:bodyPr lIns="0" tIns="0" rIns="0" bIns="0" rtlCol="0" anchor="t">
            <a:spAutoFit/>
          </a:bodyPr>
          <a:lstStyle/>
          <a:p>
            <a:pPr algn="just">
              <a:lnSpc>
                <a:spcPts val="4326"/>
              </a:lnSpc>
            </a:pPr>
            <a:r>
              <a:rPr lang="en-US" sz="3090" i="1">
                <a:solidFill>
                  <a:srgbClr val="000000"/>
                </a:solidFill>
                <a:latin typeface="Canva Sans Italics"/>
                <a:ea typeface="Canva Sans Italics"/>
                <a:cs typeface="Canva Sans Italics"/>
                <a:sym typeface="Canva Sans Italics"/>
              </a:rPr>
              <a:t>Transformation of Farming Industry</a:t>
            </a:r>
          </a:p>
        </p:txBody>
      </p:sp>
      <p:sp>
        <p:nvSpPr>
          <p:cNvPr id="29" name="AutoShape 29"/>
          <p:cNvSpPr/>
          <p:nvPr/>
        </p:nvSpPr>
        <p:spPr>
          <a:xfrm flipV="1">
            <a:off x="-2" y="8610115"/>
            <a:ext cx="9296402" cy="19050"/>
          </a:xfrm>
          <a:prstGeom prst="line">
            <a:avLst/>
          </a:prstGeom>
          <a:ln w="38100" cap="flat">
            <a:solidFill>
              <a:srgbClr val="000000"/>
            </a:solidFill>
            <a:prstDash val="sysDot"/>
            <a:headEnd type="none" w="sm" len="sm"/>
            <a:tailEnd type="none" w="sm" len="sm"/>
          </a:ln>
        </p:spPr>
      </p:sp>
      <p:sp>
        <p:nvSpPr>
          <p:cNvPr id="30" name="TextBox 30"/>
          <p:cNvSpPr txBox="1"/>
          <p:nvPr/>
        </p:nvSpPr>
        <p:spPr>
          <a:xfrm>
            <a:off x="469202" y="8062071"/>
            <a:ext cx="498403" cy="573218"/>
          </a:xfrm>
          <a:prstGeom prst="rect">
            <a:avLst/>
          </a:prstGeom>
        </p:spPr>
        <p:txBody>
          <a:bodyPr lIns="0" tIns="0" rIns="0" bIns="0" rtlCol="0" anchor="t">
            <a:spAutoFit/>
          </a:bodyPr>
          <a:lstStyle/>
          <a:p>
            <a:pPr algn="just">
              <a:lnSpc>
                <a:spcPts val="4693"/>
              </a:lnSpc>
            </a:pPr>
            <a:r>
              <a:rPr lang="en-US" sz="3352" dirty="0">
                <a:solidFill>
                  <a:srgbClr val="000000"/>
                </a:solidFill>
                <a:latin typeface="Canva Sans"/>
                <a:ea typeface="Canva Sans"/>
                <a:cs typeface="Canva Sans"/>
                <a:sym typeface="Canva Sans"/>
              </a:rPr>
              <a:t>7</a:t>
            </a:r>
          </a:p>
        </p:txBody>
      </p:sp>
      <p:sp>
        <p:nvSpPr>
          <p:cNvPr id="31" name="TextBox 31"/>
          <p:cNvSpPr txBox="1"/>
          <p:nvPr/>
        </p:nvSpPr>
        <p:spPr>
          <a:xfrm>
            <a:off x="479501" y="8641412"/>
            <a:ext cx="8664499" cy="1064676"/>
          </a:xfrm>
          <a:prstGeom prst="rect">
            <a:avLst/>
          </a:prstGeom>
        </p:spPr>
        <p:txBody>
          <a:bodyPr lIns="0" tIns="0" rIns="0" bIns="0" rtlCol="0" anchor="t">
            <a:spAutoFit/>
          </a:bodyPr>
          <a:lstStyle/>
          <a:p>
            <a:pPr algn="l">
              <a:lnSpc>
                <a:spcPts val="4317"/>
              </a:lnSpc>
            </a:pPr>
            <a:r>
              <a:rPr lang="en-US" sz="3083">
                <a:solidFill>
                  <a:srgbClr val="000000"/>
                </a:solidFill>
                <a:latin typeface="Canva Sans"/>
                <a:ea typeface="Canva Sans"/>
                <a:cs typeface="Canva Sans"/>
                <a:sym typeface="Canva Sans"/>
              </a:rPr>
              <a:t>Blockchain Technology Future: Opportunities and Obstacles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677213" y="5146126"/>
            <a:ext cx="1512662" cy="151266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5" name="Group 5"/>
          <p:cNvGrpSpPr/>
          <p:nvPr/>
        </p:nvGrpSpPr>
        <p:grpSpPr>
          <a:xfrm>
            <a:off x="5677213" y="3459388"/>
            <a:ext cx="1512662" cy="151266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8" name="TextBox 8"/>
          <p:cNvSpPr txBox="1"/>
          <p:nvPr/>
        </p:nvSpPr>
        <p:spPr>
          <a:xfrm>
            <a:off x="7424252" y="5415730"/>
            <a:ext cx="9705791" cy="1044575"/>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Secondly, transferring of 150 tokens each to other 3 NGT wallets through MetaMask as it was quick for interconnecting to main wallet for transacting, offering convenience for future instance.</a:t>
            </a:r>
          </a:p>
        </p:txBody>
      </p:sp>
      <p:sp>
        <p:nvSpPr>
          <p:cNvPr id="9" name="Freeform 9"/>
          <p:cNvSpPr/>
          <p:nvPr/>
        </p:nvSpPr>
        <p:spPr>
          <a:xfrm>
            <a:off x="16065645" y="8428093"/>
            <a:ext cx="2222355" cy="1888167"/>
          </a:xfrm>
          <a:custGeom>
            <a:avLst/>
            <a:gdLst/>
            <a:ahLst/>
            <a:cxnLst/>
            <a:rect l="l" t="t" r="r" b="b"/>
            <a:pathLst>
              <a:path w="2222355" h="1888167">
                <a:moveTo>
                  <a:pt x="0" y="0"/>
                </a:moveTo>
                <a:lnTo>
                  <a:pt x="2222355" y="0"/>
                </a:lnTo>
                <a:lnTo>
                  <a:pt x="2222355" y="1888167"/>
                </a:lnTo>
                <a:lnTo>
                  <a:pt x="0" y="1888167"/>
                </a:lnTo>
                <a:lnTo>
                  <a:pt x="0" y="0"/>
                </a:lnTo>
                <a:close/>
              </a:path>
            </a:pathLst>
          </a:custGeom>
          <a:blipFill>
            <a:blip r:embed="rId3"/>
            <a:stretch>
              <a:fillRect l="-16726"/>
            </a:stretch>
          </a:blipFill>
        </p:spPr>
      </p:sp>
      <p:sp>
        <p:nvSpPr>
          <p:cNvPr id="10" name="Freeform 10"/>
          <p:cNvSpPr/>
          <p:nvPr/>
        </p:nvSpPr>
        <p:spPr>
          <a:xfrm>
            <a:off x="276932" y="1368630"/>
            <a:ext cx="5413202" cy="2620983"/>
          </a:xfrm>
          <a:custGeom>
            <a:avLst/>
            <a:gdLst/>
            <a:ahLst/>
            <a:cxnLst/>
            <a:rect l="l" t="t" r="r" b="b"/>
            <a:pathLst>
              <a:path w="5413202" h="2620983">
                <a:moveTo>
                  <a:pt x="0" y="0"/>
                </a:moveTo>
                <a:lnTo>
                  <a:pt x="5413202" y="0"/>
                </a:lnTo>
                <a:lnTo>
                  <a:pt x="5413202" y="2620983"/>
                </a:lnTo>
                <a:lnTo>
                  <a:pt x="0" y="2620983"/>
                </a:lnTo>
                <a:lnTo>
                  <a:pt x="0" y="0"/>
                </a:lnTo>
                <a:close/>
              </a:path>
            </a:pathLst>
          </a:custGeom>
          <a:blipFill>
            <a:blip r:embed="rId4"/>
            <a:stretch>
              <a:fillRect l="-1206" r="-1810"/>
            </a:stretch>
          </a:blipFill>
        </p:spPr>
      </p:sp>
      <p:sp>
        <p:nvSpPr>
          <p:cNvPr id="11" name="Freeform 11"/>
          <p:cNvSpPr/>
          <p:nvPr/>
        </p:nvSpPr>
        <p:spPr>
          <a:xfrm>
            <a:off x="276932" y="6772178"/>
            <a:ext cx="5359670" cy="3544082"/>
          </a:xfrm>
          <a:custGeom>
            <a:avLst/>
            <a:gdLst/>
            <a:ahLst/>
            <a:cxnLst/>
            <a:rect l="l" t="t" r="r" b="b"/>
            <a:pathLst>
              <a:path w="5359670" h="3544082">
                <a:moveTo>
                  <a:pt x="0" y="0"/>
                </a:moveTo>
                <a:lnTo>
                  <a:pt x="5359670" y="0"/>
                </a:lnTo>
                <a:lnTo>
                  <a:pt x="5359670" y="3544082"/>
                </a:lnTo>
                <a:lnTo>
                  <a:pt x="0" y="3544082"/>
                </a:lnTo>
                <a:lnTo>
                  <a:pt x="0" y="0"/>
                </a:lnTo>
                <a:close/>
              </a:path>
            </a:pathLst>
          </a:custGeom>
          <a:blipFill>
            <a:blip r:embed="rId5"/>
            <a:stretch>
              <a:fillRect/>
            </a:stretch>
          </a:blipFill>
        </p:spPr>
      </p:sp>
      <p:sp>
        <p:nvSpPr>
          <p:cNvPr id="12" name="Freeform 12"/>
          <p:cNvSpPr/>
          <p:nvPr/>
        </p:nvSpPr>
        <p:spPr>
          <a:xfrm>
            <a:off x="223400" y="4103913"/>
            <a:ext cx="5413202" cy="2699835"/>
          </a:xfrm>
          <a:custGeom>
            <a:avLst/>
            <a:gdLst/>
            <a:ahLst/>
            <a:cxnLst/>
            <a:rect l="l" t="t" r="r" b="b"/>
            <a:pathLst>
              <a:path w="5413202" h="2699835">
                <a:moveTo>
                  <a:pt x="0" y="0"/>
                </a:moveTo>
                <a:lnTo>
                  <a:pt x="5413202" y="0"/>
                </a:lnTo>
                <a:lnTo>
                  <a:pt x="5413202" y="2699834"/>
                </a:lnTo>
                <a:lnTo>
                  <a:pt x="0" y="2699834"/>
                </a:lnTo>
                <a:lnTo>
                  <a:pt x="0" y="0"/>
                </a:lnTo>
                <a:close/>
              </a:path>
            </a:pathLst>
          </a:custGeom>
          <a:blipFill>
            <a:blip r:embed="rId6"/>
            <a:stretch>
              <a:fillRect/>
            </a:stretch>
          </a:blipFill>
        </p:spPr>
      </p:sp>
      <p:sp>
        <p:nvSpPr>
          <p:cNvPr id="13" name="TextBox 13"/>
          <p:cNvSpPr txBox="1"/>
          <p:nvPr/>
        </p:nvSpPr>
        <p:spPr>
          <a:xfrm>
            <a:off x="107064" y="33774"/>
            <a:ext cx="5699407" cy="1366954"/>
          </a:xfrm>
          <a:prstGeom prst="rect">
            <a:avLst/>
          </a:prstGeom>
        </p:spPr>
        <p:txBody>
          <a:bodyPr lIns="0" tIns="0" rIns="0" bIns="0" rtlCol="0" anchor="t">
            <a:spAutoFit/>
          </a:bodyPr>
          <a:lstStyle/>
          <a:p>
            <a:pPr algn="l">
              <a:lnSpc>
                <a:spcPts val="5506"/>
              </a:lnSpc>
              <a:spcBef>
                <a:spcPct val="0"/>
              </a:spcBef>
            </a:pPr>
            <a:r>
              <a:rPr lang="en-US" sz="3932" b="1" u="sng">
                <a:solidFill>
                  <a:srgbClr val="000000"/>
                </a:solidFill>
                <a:latin typeface="Red Hat Display Bold"/>
                <a:ea typeface="Red Hat Display Bold"/>
                <a:cs typeface="Red Hat Display Bold"/>
                <a:sym typeface="Red Hat Display Bold"/>
              </a:rPr>
              <a:t>ERC20: STANDARD OF FUNGIBLE TOKENS</a:t>
            </a:r>
          </a:p>
        </p:txBody>
      </p:sp>
      <p:sp>
        <p:nvSpPr>
          <p:cNvPr id="14" name="TextBox 14"/>
          <p:cNvSpPr txBox="1"/>
          <p:nvPr/>
        </p:nvSpPr>
        <p:spPr>
          <a:xfrm>
            <a:off x="6154892" y="1666934"/>
            <a:ext cx="11371107" cy="692150"/>
          </a:xfrm>
          <a:prstGeom prst="rect">
            <a:avLst/>
          </a:prstGeom>
        </p:spPr>
        <p:txBody>
          <a:bodyPr wrap="square" lIns="0" tIns="0" rIns="0" bIns="0" rtlCol="0" anchor="t">
            <a:spAutoFit/>
          </a:bodyPr>
          <a:lstStyle/>
          <a:p>
            <a:pPr algn="l">
              <a:lnSpc>
                <a:spcPts val="2799"/>
              </a:lnSpc>
              <a:spcBef>
                <a:spcPct val="0"/>
              </a:spcBef>
            </a:pPr>
            <a:r>
              <a:rPr lang="en-US" sz="1999" dirty="0">
                <a:solidFill>
                  <a:srgbClr val="000000"/>
                </a:solidFill>
                <a:latin typeface="Inter"/>
                <a:ea typeface="Inter"/>
                <a:cs typeface="Inter"/>
                <a:sym typeface="Inter"/>
              </a:rPr>
              <a:t>ERC20 is a technical standard for creating and managing fungible tokens on ETH blockchain by providing rules for tokens exchange, trade and access.</a:t>
            </a:r>
          </a:p>
        </p:txBody>
      </p:sp>
      <p:sp>
        <p:nvSpPr>
          <p:cNvPr id="15" name="TextBox 15"/>
          <p:cNvSpPr txBox="1"/>
          <p:nvPr/>
        </p:nvSpPr>
        <p:spPr>
          <a:xfrm>
            <a:off x="15866051" y="981075"/>
            <a:ext cx="1393249" cy="365760"/>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03</a:t>
            </a:r>
          </a:p>
        </p:txBody>
      </p:sp>
      <p:sp>
        <p:nvSpPr>
          <p:cNvPr id="16" name="TextBox 16"/>
          <p:cNvSpPr txBox="1"/>
          <p:nvPr/>
        </p:nvSpPr>
        <p:spPr>
          <a:xfrm>
            <a:off x="7424252" y="3886154"/>
            <a:ext cx="9705791"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Firstly, transferred 50 tokens to NGT wallet 1 via Remix platform through smart contract of ERC20.</a:t>
            </a:r>
          </a:p>
        </p:txBody>
      </p:sp>
      <p:sp>
        <p:nvSpPr>
          <p:cNvPr id="17" name="TextBox 17"/>
          <p:cNvSpPr txBox="1"/>
          <p:nvPr/>
        </p:nvSpPr>
        <p:spPr>
          <a:xfrm>
            <a:off x="6054039" y="4009026"/>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01</a:t>
            </a:r>
          </a:p>
        </p:txBody>
      </p:sp>
      <p:sp>
        <p:nvSpPr>
          <p:cNvPr id="18" name="TextBox 18"/>
          <p:cNvSpPr txBox="1"/>
          <p:nvPr/>
        </p:nvSpPr>
        <p:spPr>
          <a:xfrm>
            <a:off x="6054039" y="5637704"/>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02</a:t>
            </a:r>
          </a:p>
        </p:txBody>
      </p:sp>
      <p:sp>
        <p:nvSpPr>
          <p:cNvPr id="19" name="TextBox 19"/>
          <p:cNvSpPr txBox="1"/>
          <p:nvPr/>
        </p:nvSpPr>
        <p:spPr>
          <a:xfrm>
            <a:off x="6154893" y="2431955"/>
            <a:ext cx="10975150" cy="1044623"/>
          </a:xfrm>
          <a:prstGeom prst="rect">
            <a:avLst/>
          </a:prstGeom>
        </p:spPr>
        <p:txBody>
          <a:bodyPr lIns="0" tIns="0" rIns="0" bIns="0" rtlCol="0" anchor="t">
            <a:spAutoFit/>
          </a:bodyPr>
          <a:lstStyle/>
          <a:p>
            <a:pPr algn="just">
              <a:lnSpc>
                <a:spcPts val="2797"/>
              </a:lnSpc>
            </a:pPr>
            <a:r>
              <a:rPr lang="en-US" sz="1998">
                <a:solidFill>
                  <a:srgbClr val="000000"/>
                </a:solidFill>
                <a:latin typeface="Canva Sans"/>
                <a:ea typeface="Canva Sans"/>
                <a:cs typeface="Canva Sans"/>
                <a:sym typeface="Canva Sans"/>
              </a:rPr>
              <a:t>As  for example, I used Etherscan and Sepolia Testnet to illustrate ERC20 tokenization by creating 200 tokens as “Niz Galaxy Tokens”(NGT) and distributed each of 50 tokens to 4 NGT wallet. </a:t>
            </a:r>
          </a:p>
        </p:txBody>
      </p:sp>
      <p:grpSp>
        <p:nvGrpSpPr>
          <p:cNvPr id="20" name="Group 20"/>
          <p:cNvGrpSpPr/>
          <p:nvPr/>
        </p:nvGrpSpPr>
        <p:grpSpPr>
          <a:xfrm>
            <a:off x="5677213" y="6830239"/>
            <a:ext cx="1512662" cy="1512662"/>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2" name="TextBox 22"/>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23" name="TextBox 23"/>
          <p:cNvSpPr txBox="1"/>
          <p:nvPr/>
        </p:nvSpPr>
        <p:spPr>
          <a:xfrm>
            <a:off x="6054039" y="7382689"/>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03</a:t>
            </a:r>
          </a:p>
        </p:txBody>
      </p:sp>
      <p:sp>
        <p:nvSpPr>
          <p:cNvPr id="24" name="TextBox 24"/>
          <p:cNvSpPr txBox="1"/>
          <p:nvPr/>
        </p:nvSpPr>
        <p:spPr>
          <a:xfrm>
            <a:off x="7424252" y="7229554"/>
            <a:ext cx="9705791" cy="701675"/>
          </a:xfrm>
          <a:prstGeom prst="rect">
            <a:avLst/>
          </a:prstGeom>
        </p:spPr>
        <p:txBody>
          <a:bodyPr lIns="0" tIns="0" rIns="0" bIns="0" rtlCol="0" anchor="t">
            <a:spAutoFit/>
          </a:bodyPr>
          <a:lstStyle/>
          <a:p>
            <a:pPr algn="just">
              <a:lnSpc>
                <a:spcPts val="2800"/>
              </a:lnSpc>
            </a:pPr>
            <a:r>
              <a:rPr lang="en-US" sz="2000">
                <a:solidFill>
                  <a:srgbClr val="000000"/>
                </a:solidFill>
                <a:latin typeface="Canva Sans"/>
                <a:ea typeface="Canva Sans"/>
                <a:cs typeface="Canva Sans"/>
                <a:sym typeface="Canva Sans"/>
              </a:rPr>
              <a:t>Thirdly, shown entire history of etherscan as it demonstrates all transaction of Tokens from contract deployment to distribution of tokens.</a:t>
            </a:r>
          </a:p>
        </p:txBody>
      </p:sp>
      <p:sp>
        <p:nvSpPr>
          <p:cNvPr id="25" name="TextBox 25"/>
          <p:cNvSpPr txBox="1"/>
          <p:nvPr/>
        </p:nvSpPr>
        <p:spPr>
          <a:xfrm>
            <a:off x="5974626" y="731535"/>
            <a:ext cx="10011606" cy="297165"/>
          </a:xfrm>
          <a:prstGeom prst="rect">
            <a:avLst/>
          </a:prstGeom>
        </p:spPr>
        <p:txBody>
          <a:bodyPr lIns="0" tIns="0" rIns="0" bIns="0" rtlCol="0" anchor="t">
            <a:spAutoFit/>
          </a:bodyPr>
          <a:lstStyle/>
          <a:p>
            <a:pPr algn="ctr">
              <a:lnSpc>
                <a:spcPts val="2520"/>
              </a:lnSpc>
            </a:pPr>
            <a:r>
              <a:rPr lang="en-US" sz="1800">
                <a:solidFill>
                  <a:srgbClr val="000000"/>
                </a:solidFill>
                <a:latin typeface="Canva Sans"/>
                <a:ea typeface="Canva Sans"/>
                <a:cs typeface="Canva Sans"/>
                <a:sym typeface="Canva Sans"/>
              </a:rPr>
              <a:t>Contract address of Niz Galaxy Token - </a:t>
            </a:r>
            <a:r>
              <a:rPr lang="en-US" sz="1800" u="sng">
                <a:solidFill>
                  <a:srgbClr val="000000"/>
                </a:solidFill>
                <a:latin typeface="Canva Sans"/>
                <a:ea typeface="Canva Sans"/>
                <a:cs typeface="Canva Sans"/>
                <a:sym typeface="Canva Sans"/>
              </a:rPr>
              <a:t>0xcbdfab059bf1801944a1c0077fec95f24e8d7809</a:t>
            </a:r>
            <a:r>
              <a:rPr lang="en-US" sz="1800">
                <a:solidFill>
                  <a:srgbClr val="000000"/>
                </a:solidFill>
                <a:latin typeface="Canva Sans"/>
                <a:ea typeface="Canva Sans"/>
                <a:cs typeface="Canva Sans"/>
                <a:sym typeface="Canva Sans"/>
              </a:rPr>
              <a:t>.</a:t>
            </a:r>
          </a:p>
        </p:txBody>
      </p:sp>
      <p:sp>
        <p:nvSpPr>
          <p:cNvPr id="26" name="TextBox 26"/>
          <p:cNvSpPr txBox="1"/>
          <p:nvPr/>
        </p:nvSpPr>
        <p:spPr>
          <a:xfrm>
            <a:off x="6094806" y="1022677"/>
            <a:ext cx="9771245" cy="324158"/>
          </a:xfrm>
          <a:prstGeom prst="rect">
            <a:avLst/>
          </a:prstGeom>
        </p:spPr>
        <p:txBody>
          <a:bodyPr lIns="0" tIns="0" rIns="0" bIns="0" rtlCol="0" anchor="t">
            <a:spAutoFit/>
          </a:bodyPr>
          <a:lstStyle/>
          <a:p>
            <a:pPr algn="just">
              <a:lnSpc>
                <a:spcPts val="2608"/>
              </a:lnSpc>
            </a:pPr>
            <a:r>
              <a:rPr lang="en-US" sz="1862" u="sng">
                <a:solidFill>
                  <a:srgbClr val="000000"/>
                </a:solidFill>
                <a:latin typeface="Canva Sans"/>
                <a:ea typeface="Canva Sans"/>
                <a:cs typeface="Canva Sans"/>
                <a:sym typeface="Canva Sans"/>
                <a:hlinkClick r:id="rId7" tooltip="https://sepolia.etherscan.io/token/0xcbdfab059bf1801944a1c0077fec95f24e8d7809"/>
              </a:rPr>
              <a:t>https://sepolia.etherscan.io/token/0xcbdfab059bf1801944a1c0077fec95f24e8d7809</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677213" y="5146126"/>
            <a:ext cx="1512662" cy="151266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5" name="Group 5"/>
          <p:cNvGrpSpPr/>
          <p:nvPr/>
        </p:nvGrpSpPr>
        <p:grpSpPr>
          <a:xfrm>
            <a:off x="5677213" y="3459388"/>
            <a:ext cx="1512662" cy="151266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8" name="Freeform 8"/>
          <p:cNvSpPr/>
          <p:nvPr/>
        </p:nvSpPr>
        <p:spPr>
          <a:xfrm>
            <a:off x="16065645" y="8398833"/>
            <a:ext cx="2222355" cy="1888167"/>
          </a:xfrm>
          <a:custGeom>
            <a:avLst/>
            <a:gdLst/>
            <a:ahLst/>
            <a:cxnLst/>
            <a:rect l="l" t="t" r="r" b="b"/>
            <a:pathLst>
              <a:path w="2222355" h="1888167">
                <a:moveTo>
                  <a:pt x="0" y="0"/>
                </a:moveTo>
                <a:lnTo>
                  <a:pt x="2222355" y="0"/>
                </a:lnTo>
                <a:lnTo>
                  <a:pt x="2222355" y="1888167"/>
                </a:lnTo>
                <a:lnTo>
                  <a:pt x="0" y="1888167"/>
                </a:lnTo>
                <a:lnTo>
                  <a:pt x="0" y="0"/>
                </a:lnTo>
                <a:close/>
              </a:path>
            </a:pathLst>
          </a:custGeom>
          <a:blipFill>
            <a:blip r:embed="rId3"/>
            <a:stretch>
              <a:fillRect l="-16726"/>
            </a:stretch>
          </a:blipFill>
        </p:spPr>
      </p:sp>
      <p:grpSp>
        <p:nvGrpSpPr>
          <p:cNvPr id="9" name="Group 9"/>
          <p:cNvGrpSpPr/>
          <p:nvPr/>
        </p:nvGrpSpPr>
        <p:grpSpPr>
          <a:xfrm>
            <a:off x="5677213" y="6830239"/>
            <a:ext cx="1512662" cy="1512662"/>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2" name="Freeform 12"/>
          <p:cNvSpPr/>
          <p:nvPr/>
        </p:nvSpPr>
        <p:spPr>
          <a:xfrm>
            <a:off x="409187" y="1153681"/>
            <a:ext cx="5268026" cy="2324517"/>
          </a:xfrm>
          <a:custGeom>
            <a:avLst/>
            <a:gdLst/>
            <a:ahLst/>
            <a:cxnLst/>
            <a:rect l="l" t="t" r="r" b="b"/>
            <a:pathLst>
              <a:path w="5268026" h="2324517">
                <a:moveTo>
                  <a:pt x="0" y="0"/>
                </a:moveTo>
                <a:lnTo>
                  <a:pt x="5268026" y="0"/>
                </a:lnTo>
                <a:lnTo>
                  <a:pt x="5268026" y="2324517"/>
                </a:lnTo>
                <a:lnTo>
                  <a:pt x="0" y="2324517"/>
                </a:lnTo>
                <a:lnTo>
                  <a:pt x="0" y="0"/>
                </a:lnTo>
                <a:close/>
              </a:path>
            </a:pathLst>
          </a:custGeom>
          <a:blipFill>
            <a:blip r:embed="rId4"/>
            <a:stretch>
              <a:fillRect/>
            </a:stretch>
          </a:blipFill>
        </p:spPr>
      </p:sp>
      <p:sp>
        <p:nvSpPr>
          <p:cNvPr id="13" name="Freeform 13"/>
          <p:cNvSpPr/>
          <p:nvPr/>
        </p:nvSpPr>
        <p:spPr>
          <a:xfrm>
            <a:off x="0" y="6046327"/>
            <a:ext cx="3560199" cy="2051565"/>
          </a:xfrm>
          <a:custGeom>
            <a:avLst/>
            <a:gdLst/>
            <a:ahLst/>
            <a:cxnLst/>
            <a:rect l="l" t="t" r="r" b="b"/>
            <a:pathLst>
              <a:path w="3560199" h="2051565">
                <a:moveTo>
                  <a:pt x="0" y="0"/>
                </a:moveTo>
                <a:lnTo>
                  <a:pt x="3560199" y="0"/>
                </a:lnTo>
                <a:lnTo>
                  <a:pt x="3560199" y="2051565"/>
                </a:lnTo>
                <a:lnTo>
                  <a:pt x="0" y="2051565"/>
                </a:lnTo>
                <a:lnTo>
                  <a:pt x="0" y="0"/>
                </a:lnTo>
                <a:close/>
              </a:path>
            </a:pathLst>
          </a:custGeom>
          <a:blipFill>
            <a:blip r:embed="rId5"/>
            <a:stretch>
              <a:fillRect/>
            </a:stretch>
          </a:blipFill>
        </p:spPr>
      </p:sp>
      <p:sp>
        <p:nvSpPr>
          <p:cNvPr id="14" name="Freeform 14"/>
          <p:cNvSpPr/>
          <p:nvPr/>
        </p:nvSpPr>
        <p:spPr>
          <a:xfrm>
            <a:off x="375611" y="3649648"/>
            <a:ext cx="5034902" cy="2353817"/>
          </a:xfrm>
          <a:custGeom>
            <a:avLst/>
            <a:gdLst/>
            <a:ahLst/>
            <a:cxnLst/>
            <a:rect l="l" t="t" r="r" b="b"/>
            <a:pathLst>
              <a:path w="5034902" h="2353817">
                <a:moveTo>
                  <a:pt x="0" y="0"/>
                </a:moveTo>
                <a:lnTo>
                  <a:pt x="5034902" y="0"/>
                </a:lnTo>
                <a:lnTo>
                  <a:pt x="5034902" y="2353816"/>
                </a:lnTo>
                <a:lnTo>
                  <a:pt x="0" y="2353816"/>
                </a:lnTo>
                <a:lnTo>
                  <a:pt x="0" y="0"/>
                </a:lnTo>
                <a:close/>
              </a:path>
            </a:pathLst>
          </a:custGeom>
          <a:blipFill>
            <a:blip r:embed="rId6"/>
            <a:stretch>
              <a:fillRect/>
            </a:stretch>
          </a:blipFill>
        </p:spPr>
      </p:sp>
      <p:sp>
        <p:nvSpPr>
          <p:cNvPr id="15" name="Freeform 15"/>
          <p:cNvSpPr/>
          <p:nvPr/>
        </p:nvSpPr>
        <p:spPr>
          <a:xfrm>
            <a:off x="3560199" y="8040657"/>
            <a:ext cx="2240824" cy="2246343"/>
          </a:xfrm>
          <a:custGeom>
            <a:avLst/>
            <a:gdLst/>
            <a:ahLst/>
            <a:cxnLst/>
            <a:rect l="l" t="t" r="r" b="b"/>
            <a:pathLst>
              <a:path w="2240824" h="2246343">
                <a:moveTo>
                  <a:pt x="0" y="0"/>
                </a:moveTo>
                <a:lnTo>
                  <a:pt x="2240824" y="0"/>
                </a:lnTo>
                <a:lnTo>
                  <a:pt x="2240824" y="2246343"/>
                </a:lnTo>
                <a:lnTo>
                  <a:pt x="0" y="2246343"/>
                </a:lnTo>
                <a:lnTo>
                  <a:pt x="0" y="0"/>
                </a:lnTo>
                <a:close/>
              </a:path>
            </a:pathLst>
          </a:custGeom>
          <a:blipFill>
            <a:blip r:embed="rId7"/>
            <a:stretch>
              <a:fillRect/>
            </a:stretch>
          </a:blipFill>
        </p:spPr>
      </p:sp>
      <p:sp>
        <p:nvSpPr>
          <p:cNvPr id="16" name="TextBox 16"/>
          <p:cNvSpPr txBox="1"/>
          <p:nvPr/>
        </p:nvSpPr>
        <p:spPr>
          <a:xfrm>
            <a:off x="7456576" y="5303059"/>
            <a:ext cx="9705791" cy="1044575"/>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Secondly, on Remix platform via smart contract of ERC721, I deployed my contract successfully and minted all of the 4 NFT’s through link from JSON codes and wallet address of 4 NGT accounts.</a:t>
            </a:r>
          </a:p>
        </p:txBody>
      </p:sp>
      <p:sp>
        <p:nvSpPr>
          <p:cNvPr id="17" name="TextBox 17"/>
          <p:cNvSpPr txBox="1"/>
          <p:nvPr/>
        </p:nvSpPr>
        <p:spPr>
          <a:xfrm>
            <a:off x="0" y="-75227"/>
            <a:ext cx="5570150" cy="1145529"/>
          </a:xfrm>
          <a:prstGeom prst="rect">
            <a:avLst/>
          </a:prstGeom>
        </p:spPr>
        <p:txBody>
          <a:bodyPr lIns="0" tIns="0" rIns="0" bIns="0" rtlCol="0" anchor="t">
            <a:spAutoFit/>
          </a:bodyPr>
          <a:lstStyle/>
          <a:p>
            <a:pPr algn="l">
              <a:lnSpc>
                <a:spcPts val="4585"/>
              </a:lnSpc>
              <a:spcBef>
                <a:spcPct val="0"/>
              </a:spcBef>
            </a:pPr>
            <a:r>
              <a:rPr lang="en-US" sz="3275" b="1" u="sng">
                <a:solidFill>
                  <a:srgbClr val="000000"/>
                </a:solidFill>
                <a:latin typeface="Red Hat Display Bold"/>
                <a:ea typeface="Red Hat Display Bold"/>
                <a:cs typeface="Red Hat Display Bold"/>
                <a:sym typeface="Red Hat Display Bold"/>
              </a:rPr>
              <a:t>ERC721: UNIQUE NON-FUNGIBLE TOKENS(NFT’S)</a:t>
            </a:r>
          </a:p>
        </p:txBody>
      </p:sp>
      <p:sp>
        <p:nvSpPr>
          <p:cNvPr id="18" name="TextBox 18"/>
          <p:cNvSpPr txBox="1"/>
          <p:nvPr/>
        </p:nvSpPr>
        <p:spPr>
          <a:xfrm>
            <a:off x="6154893" y="1487690"/>
            <a:ext cx="10975150" cy="1044575"/>
          </a:xfrm>
          <a:prstGeom prst="rect">
            <a:avLst/>
          </a:prstGeom>
        </p:spPr>
        <p:txBody>
          <a:bodyPr lIns="0" tIns="0" rIns="0" bIns="0" rtlCol="0" anchor="t">
            <a:spAutoFit/>
          </a:bodyPr>
          <a:lstStyle/>
          <a:p>
            <a:pPr algn="l">
              <a:lnSpc>
                <a:spcPts val="2799"/>
              </a:lnSpc>
              <a:spcBef>
                <a:spcPct val="0"/>
              </a:spcBef>
            </a:pPr>
            <a:r>
              <a:rPr lang="en-US" sz="1999" dirty="0">
                <a:solidFill>
                  <a:srgbClr val="000000"/>
                </a:solidFill>
                <a:latin typeface="Inter"/>
                <a:ea typeface="Inter"/>
                <a:cs typeface="Inter"/>
                <a:sym typeface="Inter"/>
              </a:rPr>
              <a:t>ERC721 is also one of the Ethereum standards known as Non-Fungible Tokens(NFT’s), which representing unique and also immutable assets but NFT aren't exchangeable making them excellence of antique digital art.</a:t>
            </a:r>
          </a:p>
        </p:txBody>
      </p:sp>
      <p:sp>
        <p:nvSpPr>
          <p:cNvPr id="19" name="TextBox 19"/>
          <p:cNvSpPr txBox="1"/>
          <p:nvPr/>
        </p:nvSpPr>
        <p:spPr>
          <a:xfrm>
            <a:off x="15866051" y="981075"/>
            <a:ext cx="1393249" cy="365760"/>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04</a:t>
            </a:r>
          </a:p>
        </p:txBody>
      </p:sp>
      <p:sp>
        <p:nvSpPr>
          <p:cNvPr id="20" name="TextBox 20"/>
          <p:cNvSpPr txBox="1"/>
          <p:nvPr/>
        </p:nvSpPr>
        <p:spPr>
          <a:xfrm>
            <a:off x="7456576" y="3886154"/>
            <a:ext cx="9705791"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Firstly, I uploaded my 4 NFT’s and link of the image from Pinata into JSON codes including title, description in Pinata.</a:t>
            </a:r>
          </a:p>
        </p:txBody>
      </p:sp>
      <p:sp>
        <p:nvSpPr>
          <p:cNvPr id="21" name="TextBox 21"/>
          <p:cNvSpPr txBox="1"/>
          <p:nvPr/>
        </p:nvSpPr>
        <p:spPr>
          <a:xfrm>
            <a:off x="6054039" y="4009026"/>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01</a:t>
            </a:r>
          </a:p>
        </p:txBody>
      </p:sp>
      <p:sp>
        <p:nvSpPr>
          <p:cNvPr id="22" name="TextBox 22"/>
          <p:cNvSpPr txBox="1"/>
          <p:nvPr/>
        </p:nvSpPr>
        <p:spPr>
          <a:xfrm>
            <a:off x="6054039" y="5637704"/>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02</a:t>
            </a:r>
          </a:p>
        </p:txBody>
      </p:sp>
      <p:sp>
        <p:nvSpPr>
          <p:cNvPr id="23" name="TextBox 23"/>
          <p:cNvSpPr txBox="1"/>
          <p:nvPr/>
        </p:nvSpPr>
        <p:spPr>
          <a:xfrm>
            <a:off x="6154893" y="2673120"/>
            <a:ext cx="10975150" cy="692198"/>
          </a:xfrm>
          <a:prstGeom prst="rect">
            <a:avLst/>
          </a:prstGeom>
        </p:spPr>
        <p:txBody>
          <a:bodyPr lIns="0" tIns="0" rIns="0" bIns="0" rtlCol="0" anchor="t">
            <a:spAutoFit/>
          </a:bodyPr>
          <a:lstStyle/>
          <a:p>
            <a:pPr algn="just">
              <a:lnSpc>
                <a:spcPts val="2797"/>
              </a:lnSpc>
            </a:pPr>
            <a:r>
              <a:rPr lang="en-US" sz="1998">
                <a:solidFill>
                  <a:srgbClr val="000000"/>
                </a:solidFill>
                <a:latin typeface="Canva Sans"/>
                <a:ea typeface="Canva Sans"/>
                <a:cs typeface="Canva Sans"/>
                <a:sym typeface="Canva Sans"/>
              </a:rPr>
              <a:t>For instance, I have created four of the Unique NFT’s as Elements-tokens plus ELMT-symbol showcasing Air, Earth, Fire and Water and distributed each to 4 NGT wallets.</a:t>
            </a:r>
          </a:p>
        </p:txBody>
      </p:sp>
      <p:sp>
        <p:nvSpPr>
          <p:cNvPr id="24" name="TextBox 24"/>
          <p:cNvSpPr txBox="1"/>
          <p:nvPr/>
        </p:nvSpPr>
        <p:spPr>
          <a:xfrm>
            <a:off x="6054039" y="7382689"/>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03</a:t>
            </a:r>
          </a:p>
        </p:txBody>
      </p:sp>
      <p:sp>
        <p:nvSpPr>
          <p:cNvPr id="25" name="TextBox 25"/>
          <p:cNvSpPr txBox="1"/>
          <p:nvPr/>
        </p:nvSpPr>
        <p:spPr>
          <a:xfrm>
            <a:off x="7424252" y="7239079"/>
            <a:ext cx="9705791" cy="708953"/>
          </a:xfrm>
          <a:prstGeom prst="rect">
            <a:avLst/>
          </a:prstGeom>
        </p:spPr>
        <p:txBody>
          <a:bodyPr lIns="0" tIns="0" rIns="0" bIns="0" rtlCol="0" anchor="t">
            <a:spAutoFit/>
          </a:bodyPr>
          <a:lstStyle/>
          <a:p>
            <a:pPr algn="just">
              <a:lnSpc>
                <a:spcPts val="2923"/>
              </a:lnSpc>
            </a:pPr>
            <a:r>
              <a:rPr lang="en-US" sz="2088">
                <a:solidFill>
                  <a:srgbClr val="000000"/>
                </a:solidFill>
                <a:latin typeface="Canva Sans"/>
                <a:ea typeface="Canva Sans"/>
                <a:cs typeface="Canva Sans"/>
                <a:sym typeface="Canva Sans"/>
              </a:rPr>
              <a:t>Thirdly, demonstration of history of Etherscan as it highlight all 4 of NFT’s Tokens from minting to implementing of digital assets.</a:t>
            </a:r>
          </a:p>
        </p:txBody>
      </p:sp>
      <p:sp>
        <p:nvSpPr>
          <p:cNvPr id="26" name="TextBox 26"/>
          <p:cNvSpPr txBox="1"/>
          <p:nvPr/>
        </p:nvSpPr>
        <p:spPr>
          <a:xfrm>
            <a:off x="5974626" y="731535"/>
            <a:ext cx="10011606" cy="611490"/>
          </a:xfrm>
          <a:prstGeom prst="rect">
            <a:avLst/>
          </a:prstGeom>
        </p:spPr>
        <p:txBody>
          <a:bodyPr lIns="0" tIns="0" rIns="0" bIns="0" rtlCol="0" anchor="t">
            <a:spAutoFit/>
          </a:bodyPr>
          <a:lstStyle/>
          <a:p>
            <a:pPr algn="ctr">
              <a:lnSpc>
                <a:spcPts val="2520"/>
              </a:lnSpc>
            </a:pPr>
            <a:r>
              <a:rPr lang="en-US" sz="1800">
                <a:solidFill>
                  <a:srgbClr val="000000"/>
                </a:solidFill>
                <a:latin typeface="Canva Sans"/>
                <a:ea typeface="Canva Sans"/>
                <a:cs typeface="Canva Sans"/>
                <a:sym typeface="Canva Sans"/>
              </a:rPr>
              <a:t>Contract address of ELMT -</a:t>
            </a:r>
            <a:r>
              <a:rPr lang="en-US" sz="1800" u="sng">
                <a:solidFill>
                  <a:srgbClr val="000000"/>
                </a:solidFill>
                <a:latin typeface="Canva Sans"/>
                <a:ea typeface="Canva Sans"/>
                <a:cs typeface="Canva Sans"/>
                <a:sym typeface="Canva Sans"/>
              </a:rPr>
              <a:t> 0x2824c03111137316AdEd9050207F605b363246d0</a:t>
            </a:r>
          </a:p>
          <a:p>
            <a:pPr algn="ctr">
              <a:lnSpc>
                <a:spcPts val="2520"/>
              </a:lnSpc>
            </a:pPr>
            <a:endParaRPr lang="en-US" sz="1800" u="sng">
              <a:solidFill>
                <a:srgbClr val="000000"/>
              </a:solidFill>
              <a:latin typeface="Canva Sans"/>
              <a:ea typeface="Canva Sans"/>
              <a:cs typeface="Canva Sans"/>
              <a:sym typeface="Canva Sans"/>
            </a:endParaRPr>
          </a:p>
        </p:txBody>
      </p:sp>
      <p:sp>
        <p:nvSpPr>
          <p:cNvPr id="27" name="TextBox 27"/>
          <p:cNvSpPr txBox="1"/>
          <p:nvPr/>
        </p:nvSpPr>
        <p:spPr>
          <a:xfrm>
            <a:off x="5829463" y="1025542"/>
            <a:ext cx="10236182" cy="645113"/>
          </a:xfrm>
          <a:prstGeom prst="rect">
            <a:avLst/>
          </a:prstGeom>
        </p:spPr>
        <p:txBody>
          <a:bodyPr wrap="square" lIns="0" tIns="0" rIns="0" bIns="0" rtlCol="0" anchor="t">
            <a:spAutoFit/>
          </a:bodyPr>
          <a:lstStyle/>
          <a:p>
            <a:pPr algn="just">
              <a:lnSpc>
                <a:spcPts val="2608"/>
              </a:lnSpc>
            </a:pPr>
            <a:r>
              <a:rPr lang="en-US" sz="1862" u="sng" dirty="0">
                <a:solidFill>
                  <a:srgbClr val="000000"/>
                </a:solidFill>
                <a:latin typeface="Canva Sans"/>
                <a:ea typeface="Canva Sans"/>
                <a:cs typeface="Canva Sans"/>
                <a:sym typeface="Canva Sans"/>
                <a:hlinkClick r:id="rId8"/>
              </a:rPr>
              <a:t>https://sepolia.etherscan.io/token/0x2824c03111137316aded9050207f605b363246d0</a:t>
            </a:r>
            <a:endParaRPr lang="en-US" sz="1862" u="sng" dirty="0">
              <a:solidFill>
                <a:srgbClr val="000000"/>
              </a:solidFill>
              <a:latin typeface="Canva Sans"/>
              <a:ea typeface="Canva Sans"/>
              <a:cs typeface="Canva Sans"/>
              <a:sym typeface="Canva Sans"/>
            </a:endParaRPr>
          </a:p>
          <a:p>
            <a:pPr algn="just">
              <a:lnSpc>
                <a:spcPts val="2608"/>
              </a:lnSpc>
            </a:pPr>
            <a:endParaRPr lang="en-US" sz="1862" u="sng" dirty="0">
              <a:solidFill>
                <a:srgbClr val="000000"/>
              </a:solidFill>
              <a:latin typeface="Canva Sans"/>
              <a:ea typeface="Canva Sans"/>
              <a:cs typeface="Canva Sans"/>
              <a:sym typeface="Canva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644493" y="1639703"/>
            <a:ext cx="1512662" cy="1512662"/>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5" name="Group 5"/>
          <p:cNvGrpSpPr/>
          <p:nvPr/>
        </p:nvGrpSpPr>
        <p:grpSpPr>
          <a:xfrm>
            <a:off x="9644493" y="3526312"/>
            <a:ext cx="1512662" cy="151266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8" name="Group 8"/>
          <p:cNvGrpSpPr/>
          <p:nvPr/>
        </p:nvGrpSpPr>
        <p:grpSpPr>
          <a:xfrm>
            <a:off x="9644493" y="5412920"/>
            <a:ext cx="1512662" cy="1512662"/>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1" name="TextBox 11"/>
          <p:cNvSpPr txBox="1"/>
          <p:nvPr/>
        </p:nvSpPr>
        <p:spPr>
          <a:xfrm>
            <a:off x="11591385" y="7917364"/>
            <a:ext cx="6475941"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Real time monitoring and verification updates of holdings.</a:t>
            </a:r>
          </a:p>
        </p:txBody>
      </p:sp>
      <p:grpSp>
        <p:nvGrpSpPr>
          <p:cNvPr id="12" name="Group 12"/>
          <p:cNvGrpSpPr/>
          <p:nvPr/>
        </p:nvGrpSpPr>
        <p:grpSpPr>
          <a:xfrm>
            <a:off x="9644493" y="7299529"/>
            <a:ext cx="1512662" cy="1512662"/>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5" name="Freeform 15"/>
          <p:cNvSpPr/>
          <p:nvPr/>
        </p:nvSpPr>
        <p:spPr>
          <a:xfrm>
            <a:off x="16051768" y="8696128"/>
            <a:ext cx="2236232" cy="1590872"/>
          </a:xfrm>
          <a:custGeom>
            <a:avLst/>
            <a:gdLst/>
            <a:ahLst/>
            <a:cxnLst/>
            <a:rect l="l" t="t" r="r" b="b"/>
            <a:pathLst>
              <a:path w="2236232" h="1590872">
                <a:moveTo>
                  <a:pt x="0" y="0"/>
                </a:moveTo>
                <a:lnTo>
                  <a:pt x="2236232" y="0"/>
                </a:lnTo>
                <a:lnTo>
                  <a:pt x="2236232" y="1590872"/>
                </a:lnTo>
                <a:lnTo>
                  <a:pt x="0" y="1590872"/>
                </a:lnTo>
                <a:lnTo>
                  <a:pt x="0" y="0"/>
                </a:lnTo>
                <a:close/>
              </a:path>
            </a:pathLst>
          </a:custGeom>
          <a:blipFill>
            <a:blip r:embed="rId3"/>
            <a:stretch>
              <a:fillRect l="-15385" t="-18056"/>
            </a:stretch>
          </a:blipFill>
        </p:spPr>
      </p:sp>
      <p:sp>
        <p:nvSpPr>
          <p:cNvPr id="16" name="Freeform 16"/>
          <p:cNvSpPr/>
          <p:nvPr/>
        </p:nvSpPr>
        <p:spPr>
          <a:xfrm>
            <a:off x="96236" y="3626708"/>
            <a:ext cx="9533905" cy="4766953"/>
          </a:xfrm>
          <a:custGeom>
            <a:avLst/>
            <a:gdLst/>
            <a:ahLst/>
            <a:cxnLst/>
            <a:rect l="l" t="t" r="r" b="b"/>
            <a:pathLst>
              <a:path w="9533905" h="4766953">
                <a:moveTo>
                  <a:pt x="0" y="0"/>
                </a:moveTo>
                <a:lnTo>
                  <a:pt x="9533905" y="0"/>
                </a:lnTo>
                <a:lnTo>
                  <a:pt x="9533905" y="4766952"/>
                </a:lnTo>
                <a:lnTo>
                  <a:pt x="0" y="4766952"/>
                </a:lnTo>
                <a:lnTo>
                  <a:pt x="0" y="0"/>
                </a:lnTo>
                <a:close/>
              </a:path>
            </a:pathLst>
          </a:custGeom>
          <a:blipFill>
            <a:blip r:embed="rId4"/>
            <a:stretch>
              <a:fillRect/>
            </a:stretch>
          </a:blipFill>
        </p:spPr>
      </p:sp>
      <p:sp>
        <p:nvSpPr>
          <p:cNvPr id="17" name="TextBox 17"/>
          <p:cNvSpPr txBox="1"/>
          <p:nvPr/>
        </p:nvSpPr>
        <p:spPr>
          <a:xfrm>
            <a:off x="0" y="-76200"/>
            <a:ext cx="6335466" cy="1348740"/>
          </a:xfrm>
          <a:prstGeom prst="rect">
            <a:avLst/>
          </a:prstGeom>
        </p:spPr>
        <p:txBody>
          <a:bodyPr lIns="0" tIns="0" rIns="0" bIns="0" rtlCol="0" anchor="t">
            <a:spAutoFit/>
          </a:bodyPr>
          <a:lstStyle/>
          <a:p>
            <a:pPr algn="l">
              <a:lnSpc>
                <a:spcPts val="5459"/>
              </a:lnSpc>
              <a:spcBef>
                <a:spcPct val="0"/>
              </a:spcBef>
            </a:pPr>
            <a:r>
              <a:rPr lang="en-US" sz="3900" b="1" u="sng">
                <a:solidFill>
                  <a:srgbClr val="000000"/>
                </a:solidFill>
                <a:latin typeface="Red Hat Display Bold"/>
                <a:ea typeface="Red Hat Display Bold"/>
                <a:cs typeface="Red Hat Display Bold"/>
                <a:sym typeface="Red Hat Display Bold"/>
              </a:rPr>
              <a:t>CASE STUDY: FINANCIAL REALM - NASDAQ LINQ</a:t>
            </a:r>
          </a:p>
        </p:txBody>
      </p:sp>
      <p:sp>
        <p:nvSpPr>
          <p:cNvPr id="18" name="TextBox 18"/>
          <p:cNvSpPr txBox="1"/>
          <p:nvPr/>
        </p:nvSpPr>
        <p:spPr>
          <a:xfrm>
            <a:off x="96236" y="1752144"/>
            <a:ext cx="9341433" cy="139700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Blockchain’s smart contracts and DLT are transforming NASDAQ Linq finances by offering transparent and efficient operations by creating immutable records. However, universal adoption will face challenges due to high cost of setup and coordination issues.</a:t>
            </a:r>
          </a:p>
        </p:txBody>
      </p:sp>
      <p:sp>
        <p:nvSpPr>
          <p:cNvPr id="19" name="TextBox 19"/>
          <p:cNvSpPr txBox="1"/>
          <p:nvPr/>
        </p:nvSpPr>
        <p:spPr>
          <a:xfrm>
            <a:off x="15866051" y="981075"/>
            <a:ext cx="1393249" cy="365760"/>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05</a:t>
            </a:r>
          </a:p>
        </p:txBody>
      </p:sp>
      <p:sp>
        <p:nvSpPr>
          <p:cNvPr id="20" name="TextBox 20"/>
          <p:cNvSpPr txBox="1"/>
          <p:nvPr/>
        </p:nvSpPr>
        <p:spPr>
          <a:xfrm>
            <a:off x="11591385" y="2535145"/>
            <a:ext cx="6143980" cy="339725"/>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Reduces transaction time from 3 days to minutes.</a:t>
            </a:r>
          </a:p>
        </p:txBody>
      </p:sp>
      <p:sp>
        <p:nvSpPr>
          <p:cNvPr id="21" name="TextBox 21"/>
          <p:cNvSpPr txBox="1"/>
          <p:nvPr/>
        </p:nvSpPr>
        <p:spPr>
          <a:xfrm>
            <a:off x="11591385" y="1910213"/>
            <a:ext cx="3968105"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PROMPT SETTLEMENTS</a:t>
            </a:r>
          </a:p>
        </p:txBody>
      </p:sp>
      <p:sp>
        <p:nvSpPr>
          <p:cNvPr id="22" name="TextBox 22"/>
          <p:cNvSpPr txBox="1"/>
          <p:nvPr/>
        </p:nvSpPr>
        <p:spPr>
          <a:xfrm>
            <a:off x="10021319" y="2189342"/>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01</a:t>
            </a:r>
          </a:p>
        </p:txBody>
      </p:sp>
      <p:sp>
        <p:nvSpPr>
          <p:cNvPr id="23" name="TextBox 23"/>
          <p:cNvSpPr txBox="1"/>
          <p:nvPr/>
        </p:nvSpPr>
        <p:spPr>
          <a:xfrm>
            <a:off x="11591385" y="4390686"/>
            <a:ext cx="6475941" cy="339725"/>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Less backup funds required, making available capital.</a:t>
            </a:r>
          </a:p>
        </p:txBody>
      </p:sp>
      <p:sp>
        <p:nvSpPr>
          <p:cNvPr id="24" name="TextBox 24"/>
          <p:cNvSpPr txBox="1"/>
          <p:nvPr/>
        </p:nvSpPr>
        <p:spPr>
          <a:xfrm>
            <a:off x="11591385" y="3765754"/>
            <a:ext cx="3968105"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LOWER RISK</a:t>
            </a:r>
          </a:p>
        </p:txBody>
      </p:sp>
      <p:sp>
        <p:nvSpPr>
          <p:cNvPr id="25" name="TextBox 25"/>
          <p:cNvSpPr txBox="1"/>
          <p:nvPr/>
        </p:nvSpPr>
        <p:spPr>
          <a:xfrm>
            <a:off x="10021319" y="4075950"/>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02</a:t>
            </a:r>
          </a:p>
        </p:txBody>
      </p:sp>
      <p:sp>
        <p:nvSpPr>
          <p:cNvPr id="26" name="TextBox 26"/>
          <p:cNvSpPr txBox="1"/>
          <p:nvPr/>
        </p:nvSpPr>
        <p:spPr>
          <a:xfrm>
            <a:off x="11591385" y="6304553"/>
            <a:ext cx="6475941" cy="339725"/>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Digital ownership data replaces physical certificates.</a:t>
            </a:r>
          </a:p>
        </p:txBody>
      </p:sp>
      <p:sp>
        <p:nvSpPr>
          <p:cNvPr id="27" name="TextBox 27"/>
          <p:cNvSpPr txBox="1"/>
          <p:nvPr/>
        </p:nvSpPr>
        <p:spPr>
          <a:xfrm>
            <a:off x="11591385" y="5679620"/>
            <a:ext cx="3968105"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LESS PAPERWORK COST</a:t>
            </a:r>
          </a:p>
        </p:txBody>
      </p:sp>
      <p:sp>
        <p:nvSpPr>
          <p:cNvPr id="28" name="TextBox 28"/>
          <p:cNvSpPr txBox="1"/>
          <p:nvPr/>
        </p:nvSpPr>
        <p:spPr>
          <a:xfrm>
            <a:off x="10021319" y="5962559"/>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03</a:t>
            </a:r>
          </a:p>
        </p:txBody>
      </p:sp>
      <p:sp>
        <p:nvSpPr>
          <p:cNvPr id="29" name="TextBox 29"/>
          <p:cNvSpPr txBox="1"/>
          <p:nvPr/>
        </p:nvSpPr>
        <p:spPr>
          <a:xfrm>
            <a:off x="11591385" y="7251904"/>
            <a:ext cx="4274666"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EFFICIENT QUALITY AUDITING </a:t>
            </a:r>
          </a:p>
        </p:txBody>
      </p:sp>
      <p:sp>
        <p:nvSpPr>
          <p:cNvPr id="30" name="TextBox 30"/>
          <p:cNvSpPr txBox="1"/>
          <p:nvPr/>
        </p:nvSpPr>
        <p:spPr>
          <a:xfrm>
            <a:off x="10021319" y="7849168"/>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04</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158663" y="8387864"/>
            <a:ext cx="2129338" cy="1899136"/>
          </a:xfrm>
          <a:custGeom>
            <a:avLst/>
            <a:gdLst/>
            <a:ahLst/>
            <a:cxnLst/>
            <a:rect l="l" t="t" r="r" b="b"/>
            <a:pathLst>
              <a:path w="2201275" h="1899136">
                <a:moveTo>
                  <a:pt x="0" y="0"/>
                </a:moveTo>
                <a:lnTo>
                  <a:pt x="2201276" y="0"/>
                </a:lnTo>
                <a:lnTo>
                  <a:pt x="2201276" y="1899136"/>
                </a:lnTo>
                <a:lnTo>
                  <a:pt x="0" y="1899136"/>
                </a:lnTo>
                <a:lnTo>
                  <a:pt x="0" y="0"/>
                </a:lnTo>
                <a:close/>
              </a:path>
            </a:pathLst>
          </a:custGeom>
          <a:blipFill>
            <a:blip r:embed="rId3"/>
            <a:stretch>
              <a:fillRect l="-18528"/>
            </a:stretch>
          </a:blipFill>
        </p:spPr>
      </p:sp>
      <p:grpSp>
        <p:nvGrpSpPr>
          <p:cNvPr id="3" name="Group 3"/>
          <p:cNvGrpSpPr/>
          <p:nvPr/>
        </p:nvGrpSpPr>
        <p:grpSpPr>
          <a:xfrm>
            <a:off x="9644493" y="1765999"/>
            <a:ext cx="1512662" cy="1512662"/>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6" name="Group 6"/>
          <p:cNvGrpSpPr/>
          <p:nvPr/>
        </p:nvGrpSpPr>
        <p:grpSpPr>
          <a:xfrm>
            <a:off x="9644493" y="3526312"/>
            <a:ext cx="1512662" cy="151266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9" name="Group 9"/>
          <p:cNvGrpSpPr/>
          <p:nvPr/>
        </p:nvGrpSpPr>
        <p:grpSpPr>
          <a:xfrm>
            <a:off x="9644493" y="5289049"/>
            <a:ext cx="1512662" cy="1512662"/>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12" name="Group 12"/>
          <p:cNvGrpSpPr/>
          <p:nvPr/>
        </p:nvGrpSpPr>
        <p:grpSpPr>
          <a:xfrm>
            <a:off x="9644493" y="7140461"/>
            <a:ext cx="1512662" cy="1512662"/>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5" name="Freeform 15"/>
          <p:cNvSpPr/>
          <p:nvPr/>
        </p:nvSpPr>
        <p:spPr>
          <a:xfrm>
            <a:off x="446690" y="3526312"/>
            <a:ext cx="8759654" cy="4925510"/>
          </a:xfrm>
          <a:custGeom>
            <a:avLst/>
            <a:gdLst/>
            <a:ahLst/>
            <a:cxnLst/>
            <a:rect l="l" t="t" r="r" b="b"/>
            <a:pathLst>
              <a:path w="8759654" h="4925510">
                <a:moveTo>
                  <a:pt x="0" y="0"/>
                </a:moveTo>
                <a:lnTo>
                  <a:pt x="8759653" y="0"/>
                </a:lnTo>
                <a:lnTo>
                  <a:pt x="8759653" y="4925510"/>
                </a:lnTo>
                <a:lnTo>
                  <a:pt x="0" y="4925510"/>
                </a:lnTo>
                <a:lnTo>
                  <a:pt x="0" y="0"/>
                </a:lnTo>
                <a:close/>
              </a:path>
            </a:pathLst>
          </a:custGeom>
          <a:blipFill>
            <a:blip r:embed="rId4"/>
            <a:stretch>
              <a:fillRect/>
            </a:stretch>
          </a:blipFill>
        </p:spPr>
      </p:sp>
      <p:sp>
        <p:nvSpPr>
          <p:cNvPr id="16" name="TextBox 16"/>
          <p:cNvSpPr txBox="1"/>
          <p:nvPr/>
        </p:nvSpPr>
        <p:spPr>
          <a:xfrm>
            <a:off x="15866051" y="981075"/>
            <a:ext cx="1393249" cy="365760"/>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06</a:t>
            </a:r>
          </a:p>
        </p:txBody>
      </p:sp>
      <p:sp>
        <p:nvSpPr>
          <p:cNvPr id="17" name="TextBox 17"/>
          <p:cNvSpPr txBox="1"/>
          <p:nvPr/>
        </p:nvSpPr>
        <p:spPr>
          <a:xfrm>
            <a:off x="0" y="-76200"/>
            <a:ext cx="7716630" cy="1348740"/>
          </a:xfrm>
          <a:prstGeom prst="rect">
            <a:avLst/>
          </a:prstGeom>
        </p:spPr>
        <p:txBody>
          <a:bodyPr lIns="0" tIns="0" rIns="0" bIns="0" rtlCol="0" anchor="t">
            <a:spAutoFit/>
          </a:bodyPr>
          <a:lstStyle/>
          <a:p>
            <a:pPr algn="l">
              <a:lnSpc>
                <a:spcPts val="5459"/>
              </a:lnSpc>
              <a:spcBef>
                <a:spcPct val="0"/>
              </a:spcBef>
            </a:pPr>
            <a:r>
              <a:rPr lang="en-US" sz="3900" b="1" u="sng">
                <a:solidFill>
                  <a:srgbClr val="000000"/>
                </a:solidFill>
                <a:latin typeface="Red Hat Display Bold"/>
                <a:ea typeface="Red Hat Display Bold"/>
                <a:cs typeface="Red Hat Display Bold"/>
                <a:sym typeface="Red Hat Display Bold"/>
              </a:rPr>
              <a:t>CASE STUDY: CYBERSECURITY DOMAIN - IBM TRADE</a:t>
            </a:r>
          </a:p>
        </p:txBody>
      </p:sp>
      <p:sp>
        <p:nvSpPr>
          <p:cNvPr id="18" name="TextBox 18"/>
          <p:cNvSpPr txBox="1"/>
          <p:nvPr/>
        </p:nvSpPr>
        <p:spPr>
          <a:xfrm>
            <a:off x="11591385" y="7712914"/>
            <a:ext cx="6475941" cy="989965"/>
          </a:xfrm>
          <a:prstGeom prst="rect">
            <a:avLst/>
          </a:prstGeom>
        </p:spPr>
        <p:txBody>
          <a:bodyPr lIns="0" tIns="0" rIns="0" bIns="0" rtlCol="0" anchor="t">
            <a:spAutoFit/>
          </a:bodyPr>
          <a:lstStyle/>
          <a:p>
            <a:pPr algn="just">
              <a:lnSpc>
                <a:spcPts val="2659"/>
              </a:lnSpc>
              <a:spcBef>
                <a:spcPct val="0"/>
              </a:spcBef>
            </a:pPr>
            <a:r>
              <a:rPr lang="en-US" sz="1899" dirty="0">
                <a:solidFill>
                  <a:srgbClr val="000000"/>
                </a:solidFill>
                <a:latin typeface="Inter"/>
                <a:ea typeface="Inter"/>
                <a:cs typeface="Inter"/>
                <a:sym typeface="Inter"/>
              </a:rPr>
              <a:t>Encourages by sharing incentives to based on high level reputation through granting access to premium intelligence.</a:t>
            </a:r>
          </a:p>
        </p:txBody>
      </p:sp>
      <p:sp>
        <p:nvSpPr>
          <p:cNvPr id="19" name="TextBox 19"/>
          <p:cNvSpPr txBox="1"/>
          <p:nvPr/>
        </p:nvSpPr>
        <p:spPr>
          <a:xfrm>
            <a:off x="155800" y="1779720"/>
            <a:ext cx="9341433" cy="1108710"/>
          </a:xfrm>
          <a:prstGeom prst="rect">
            <a:avLst/>
          </a:prstGeom>
        </p:spPr>
        <p:txBody>
          <a:bodyPr lIns="0" tIns="0" rIns="0" bIns="0" rtlCol="0" anchor="t">
            <a:spAutoFit/>
          </a:bodyPr>
          <a:lstStyle/>
          <a:p>
            <a:pPr algn="just">
              <a:lnSpc>
                <a:spcPts val="2939"/>
              </a:lnSpc>
              <a:spcBef>
                <a:spcPct val="0"/>
              </a:spcBef>
            </a:pPr>
            <a:r>
              <a:rPr lang="en-US" sz="2099">
                <a:solidFill>
                  <a:srgbClr val="000000"/>
                </a:solidFill>
                <a:latin typeface="Inter"/>
                <a:ea typeface="Inter"/>
                <a:cs typeface="Inter"/>
                <a:sym typeface="Inter"/>
              </a:rPr>
              <a:t>IBM Trade cybersecurity enhanced through Blockchain’s technologies by protecting data and systems. They offer theft resistant solutions for sharing and managing sensitive threat intelligence.</a:t>
            </a:r>
          </a:p>
        </p:txBody>
      </p:sp>
      <p:sp>
        <p:nvSpPr>
          <p:cNvPr id="20" name="TextBox 20"/>
          <p:cNvSpPr txBox="1"/>
          <p:nvPr/>
        </p:nvSpPr>
        <p:spPr>
          <a:xfrm>
            <a:off x="11591385" y="2367751"/>
            <a:ext cx="6475941"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Permissive blockchain allows securing policy based sharing of threat data.</a:t>
            </a:r>
          </a:p>
        </p:txBody>
      </p:sp>
      <p:sp>
        <p:nvSpPr>
          <p:cNvPr id="21" name="TextBox 21"/>
          <p:cNvSpPr txBox="1"/>
          <p:nvPr/>
        </p:nvSpPr>
        <p:spPr>
          <a:xfrm>
            <a:off x="11591385" y="1910213"/>
            <a:ext cx="3968105"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TRUSTED DATA EXCHANGE</a:t>
            </a:r>
          </a:p>
        </p:txBody>
      </p:sp>
      <p:sp>
        <p:nvSpPr>
          <p:cNvPr id="22" name="TextBox 22"/>
          <p:cNvSpPr txBox="1"/>
          <p:nvPr/>
        </p:nvSpPr>
        <p:spPr>
          <a:xfrm>
            <a:off x="10021319" y="2199159"/>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01</a:t>
            </a:r>
          </a:p>
        </p:txBody>
      </p:sp>
      <p:sp>
        <p:nvSpPr>
          <p:cNvPr id="23" name="TextBox 23"/>
          <p:cNvSpPr txBox="1"/>
          <p:nvPr/>
        </p:nvSpPr>
        <p:spPr>
          <a:xfrm>
            <a:off x="11591385" y="4244543"/>
            <a:ext cx="6475941"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Network nodes run by each organization which removes single individual dependancy.</a:t>
            </a:r>
          </a:p>
        </p:txBody>
      </p:sp>
      <p:sp>
        <p:nvSpPr>
          <p:cNvPr id="24" name="TextBox 24"/>
          <p:cNvSpPr txBox="1"/>
          <p:nvPr/>
        </p:nvSpPr>
        <p:spPr>
          <a:xfrm>
            <a:off x="11591385" y="3765754"/>
            <a:ext cx="4274666"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DECENTRALIZED ASSURANCE</a:t>
            </a:r>
          </a:p>
        </p:txBody>
      </p:sp>
      <p:sp>
        <p:nvSpPr>
          <p:cNvPr id="25" name="TextBox 25"/>
          <p:cNvSpPr txBox="1"/>
          <p:nvPr/>
        </p:nvSpPr>
        <p:spPr>
          <a:xfrm>
            <a:off x="10021319" y="3932689"/>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02</a:t>
            </a:r>
          </a:p>
        </p:txBody>
      </p:sp>
      <p:sp>
        <p:nvSpPr>
          <p:cNvPr id="26" name="TextBox 26"/>
          <p:cNvSpPr txBox="1"/>
          <p:nvPr/>
        </p:nvSpPr>
        <p:spPr>
          <a:xfrm>
            <a:off x="11591385" y="5905602"/>
            <a:ext cx="6475941" cy="656590"/>
          </a:xfrm>
          <a:prstGeom prst="rect">
            <a:avLst/>
          </a:prstGeom>
        </p:spPr>
        <p:txBody>
          <a:bodyPr lIns="0" tIns="0" rIns="0" bIns="0" rtlCol="0" anchor="t">
            <a:spAutoFit/>
          </a:bodyPr>
          <a:lstStyle/>
          <a:p>
            <a:pPr algn="just">
              <a:lnSpc>
                <a:spcPts val="2659"/>
              </a:lnSpc>
              <a:spcBef>
                <a:spcPct val="0"/>
              </a:spcBef>
            </a:pPr>
            <a:r>
              <a:rPr lang="en-US" sz="1899">
                <a:solidFill>
                  <a:srgbClr val="000000"/>
                </a:solidFill>
                <a:latin typeface="Inter"/>
                <a:ea typeface="Inter"/>
                <a:cs typeface="Inter"/>
                <a:sym typeface="Inter"/>
              </a:rPr>
              <a:t>Tracking contribution without exposing weakness to specific organizations which promotes participation.</a:t>
            </a:r>
          </a:p>
        </p:txBody>
      </p:sp>
      <p:sp>
        <p:nvSpPr>
          <p:cNvPr id="27" name="TextBox 27"/>
          <p:cNvSpPr txBox="1"/>
          <p:nvPr/>
        </p:nvSpPr>
        <p:spPr>
          <a:xfrm>
            <a:off x="11591385" y="5520553"/>
            <a:ext cx="3237971"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REPUTATION SYSTEM</a:t>
            </a:r>
          </a:p>
        </p:txBody>
      </p:sp>
      <p:sp>
        <p:nvSpPr>
          <p:cNvPr id="28" name="TextBox 28"/>
          <p:cNvSpPr txBox="1"/>
          <p:nvPr/>
        </p:nvSpPr>
        <p:spPr>
          <a:xfrm>
            <a:off x="10021319" y="5679620"/>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03</a:t>
            </a:r>
          </a:p>
        </p:txBody>
      </p:sp>
      <p:sp>
        <p:nvSpPr>
          <p:cNvPr id="29" name="TextBox 29"/>
          <p:cNvSpPr txBox="1"/>
          <p:nvPr/>
        </p:nvSpPr>
        <p:spPr>
          <a:xfrm>
            <a:off x="11591385" y="7251904"/>
            <a:ext cx="4274666"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REWARD PROCESSES</a:t>
            </a:r>
          </a:p>
        </p:txBody>
      </p:sp>
      <p:sp>
        <p:nvSpPr>
          <p:cNvPr id="30" name="TextBox 30"/>
          <p:cNvSpPr txBox="1"/>
          <p:nvPr/>
        </p:nvSpPr>
        <p:spPr>
          <a:xfrm>
            <a:off x="10021319" y="7531033"/>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04</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029878" y="8338820"/>
            <a:ext cx="2258122" cy="1948180"/>
          </a:xfrm>
          <a:custGeom>
            <a:avLst/>
            <a:gdLst/>
            <a:ahLst/>
            <a:cxnLst/>
            <a:rect l="l" t="t" r="r" b="b"/>
            <a:pathLst>
              <a:path w="2258122" h="1948180">
                <a:moveTo>
                  <a:pt x="0" y="0"/>
                </a:moveTo>
                <a:lnTo>
                  <a:pt x="2258122" y="0"/>
                </a:lnTo>
                <a:lnTo>
                  <a:pt x="2258122" y="1948180"/>
                </a:lnTo>
                <a:lnTo>
                  <a:pt x="0" y="1948180"/>
                </a:lnTo>
                <a:lnTo>
                  <a:pt x="0" y="0"/>
                </a:lnTo>
                <a:close/>
              </a:path>
            </a:pathLst>
          </a:custGeom>
          <a:blipFill>
            <a:blip r:embed="rId3"/>
            <a:stretch>
              <a:fillRect l="-18528"/>
            </a:stretch>
          </a:blipFill>
        </p:spPr>
      </p:sp>
      <p:grpSp>
        <p:nvGrpSpPr>
          <p:cNvPr id="3" name="Group 3"/>
          <p:cNvGrpSpPr/>
          <p:nvPr/>
        </p:nvGrpSpPr>
        <p:grpSpPr>
          <a:xfrm>
            <a:off x="9644493" y="1765999"/>
            <a:ext cx="1512662" cy="1512662"/>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6" name="Group 6"/>
          <p:cNvGrpSpPr/>
          <p:nvPr/>
        </p:nvGrpSpPr>
        <p:grpSpPr>
          <a:xfrm>
            <a:off x="9644493" y="3526312"/>
            <a:ext cx="1512662" cy="151266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9" name="Group 9"/>
          <p:cNvGrpSpPr/>
          <p:nvPr/>
        </p:nvGrpSpPr>
        <p:grpSpPr>
          <a:xfrm>
            <a:off x="9644493" y="5289049"/>
            <a:ext cx="1512662" cy="1512662"/>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12" name="Group 12"/>
          <p:cNvGrpSpPr/>
          <p:nvPr/>
        </p:nvGrpSpPr>
        <p:grpSpPr>
          <a:xfrm>
            <a:off x="9644493" y="7140461"/>
            <a:ext cx="1512662" cy="1512662"/>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5" name="Freeform 15"/>
          <p:cNvSpPr/>
          <p:nvPr/>
        </p:nvSpPr>
        <p:spPr>
          <a:xfrm>
            <a:off x="210305" y="3813379"/>
            <a:ext cx="9131129" cy="5124846"/>
          </a:xfrm>
          <a:custGeom>
            <a:avLst/>
            <a:gdLst/>
            <a:ahLst/>
            <a:cxnLst/>
            <a:rect l="l" t="t" r="r" b="b"/>
            <a:pathLst>
              <a:path w="9131129" h="5124846">
                <a:moveTo>
                  <a:pt x="0" y="0"/>
                </a:moveTo>
                <a:lnTo>
                  <a:pt x="9131128" y="0"/>
                </a:lnTo>
                <a:lnTo>
                  <a:pt x="9131128" y="5124846"/>
                </a:lnTo>
                <a:lnTo>
                  <a:pt x="0" y="5124846"/>
                </a:lnTo>
                <a:lnTo>
                  <a:pt x="0" y="0"/>
                </a:lnTo>
                <a:close/>
              </a:path>
            </a:pathLst>
          </a:custGeom>
          <a:blipFill>
            <a:blip r:embed="rId4"/>
            <a:stretch>
              <a:fillRect/>
            </a:stretch>
          </a:blipFill>
        </p:spPr>
      </p:sp>
      <p:sp>
        <p:nvSpPr>
          <p:cNvPr id="16" name="TextBox 16"/>
          <p:cNvSpPr txBox="1"/>
          <p:nvPr/>
        </p:nvSpPr>
        <p:spPr>
          <a:xfrm>
            <a:off x="15866051" y="981075"/>
            <a:ext cx="1393249" cy="365760"/>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07</a:t>
            </a:r>
          </a:p>
        </p:txBody>
      </p:sp>
      <p:sp>
        <p:nvSpPr>
          <p:cNvPr id="17" name="TextBox 17"/>
          <p:cNvSpPr txBox="1"/>
          <p:nvPr/>
        </p:nvSpPr>
        <p:spPr>
          <a:xfrm>
            <a:off x="75215" y="-26670"/>
            <a:ext cx="9131129" cy="2034540"/>
          </a:xfrm>
          <a:prstGeom prst="rect">
            <a:avLst/>
          </a:prstGeom>
        </p:spPr>
        <p:txBody>
          <a:bodyPr lIns="0" tIns="0" rIns="0" bIns="0" rtlCol="0" anchor="t">
            <a:spAutoFit/>
          </a:bodyPr>
          <a:lstStyle/>
          <a:p>
            <a:pPr algn="l">
              <a:lnSpc>
                <a:spcPts val="5459"/>
              </a:lnSpc>
              <a:spcBef>
                <a:spcPct val="0"/>
              </a:spcBef>
            </a:pPr>
            <a:r>
              <a:rPr lang="en-US" sz="3900" b="1" u="sng">
                <a:solidFill>
                  <a:srgbClr val="000000"/>
                </a:solidFill>
                <a:latin typeface="Red Hat Display Bold"/>
                <a:ea typeface="Red Hat Display Bold"/>
                <a:cs typeface="Red Hat Display Bold"/>
                <a:sym typeface="Red Hat Display Bold"/>
              </a:rPr>
              <a:t>CASE STUDY: MANUFACTURING INDUSTRY - WALMART ‘S IBM FOOD TRUST</a:t>
            </a:r>
          </a:p>
        </p:txBody>
      </p:sp>
      <p:sp>
        <p:nvSpPr>
          <p:cNvPr id="18" name="TextBox 18"/>
          <p:cNvSpPr txBox="1"/>
          <p:nvPr/>
        </p:nvSpPr>
        <p:spPr>
          <a:xfrm>
            <a:off x="11461956" y="4433650"/>
            <a:ext cx="6475941"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Verified data information is accessible to all stakeholders.</a:t>
            </a:r>
          </a:p>
        </p:txBody>
      </p:sp>
      <p:sp>
        <p:nvSpPr>
          <p:cNvPr id="19" name="TextBox 19"/>
          <p:cNvSpPr txBox="1"/>
          <p:nvPr/>
        </p:nvSpPr>
        <p:spPr>
          <a:xfrm>
            <a:off x="0" y="2208684"/>
            <a:ext cx="9341433" cy="139700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Blockchain remodeling supply chain and manufacturing of Walmart food trust industry by improving  visibility and security. It reduces communication problems and data confirmation time which leads to better quality products at lower costs.</a:t>
            </a:r>
          </a:p>
        </p:txBody>
      </p:sp>
      <p:sp>
        <p:nvSpPr>
          <p:cNvPr id="20" name="TextBox 20"/>
          <p:cNvSpPr txBox="1"/>
          <p:nvPr/>
        </p:nvSpPr>
        <p:spPr>
          <a:xfrm>
            <a:off x="10021319" y="2199159"/>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01</a:t>
            </a:r>
          </a:p>
        </p:txBody>
      </p:sp>
      <p:sp>
        <p:nvSpPr>
          <p:cNvPr id="21" name="TextBox 21"/>
          <p:cNvSpPr txBox="1"/>
          <p:nvPr/>
        </p:nvSpPr>
        <p:spPr>
          <a:xfrm>
            <a:off x="10021319" y="3932689"/>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02</a:t>
            </a:r>
          </a:p>
        </p:txBody>
      </p:sp>
      <p:sp>
        <p:nvSpPr>
          <p:cNvPr id="22" name="TextBox 22"/>
          <p:cNvSpPr txBox="1"/>
          <p:nvPr/>
        </p:nvSpPr>
        <p:spPr>
          <a:xfrm>
            <a:off x="11461956" y="2481502"/>
            <a:ext cx="6475941"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Simultaneous supervising of temperature, humidity &amp; movement from IOT sensors.</a:t>
            </a:r>
          </a:p>
        </p:txBody>
      </p:sp>
      <p:sp>
        <p:nvSpPr>
          <p:cNvPr id="23" name="TextBox 23"/>
          <p:cNvSpPr txBox="1"/>
          <p:nvPr/>
        </p:nvSpPr>
        <p:spPr>
          <a:xfrm>
            <a:off x="11461956" y="2096453"/>
            <a:ext cx="3237971"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FOOD SAFETY</a:t>
            </a:r>
          </a:p>
        </p:txBody>
      </p:sp>
      <p:sp>
        <p:nvSpPr>
          <p:cNvPr id="24" name="TextBox 24"/>
          <p:cNvSpPr txBox="1"/>
          <p:nvPr/>
        </p:nvSpPr>
        <p:spPr>
          <a:xfrm>
            <a:off x="10021319" y="5679620"/>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03</a:t>
            </a:r>
          </a:p>
        </p:txBody>
      </p:sp>
      <p:sp>
        <p:nvSpPr>
          <p:cNvPr id="25" name="TextBox 25"/>
          <p:cNvSpPr txBox="1"/>
          <p:nvPr/>
        </p:nvSpPr>
        <p:spPr>
          <a:xfrm>
            <a:off x="11461956" y="3972640"/>
            <a:ext cx="3442871"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SUPPLY CHAIN HONESTY</a:t>
            </a:r>
          </a:p>
        </p:txBody>
      </p:sp>
      <p:sp>
        <p:nvSpPr>
          <p:cNvPr id="26" name="TextBox 26"/>
          <p:cNvSpPr txBox="1"/>
          <p:nvPr/>
        </p:nvSpPr>
        <p:spPr>
          <a:xfrm>
            <a:off x="10021319" y="7531033"/>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04</a:t>
            </a:r>
          </a:p>
        </p:txBody>
      </p:sp>
      <p:sp>
        <p:nvSpPr>
          <p:cNvPr id="27" name="TextBox 27"/>
          <p:cNvSpPr txBox="1"/>
          <p:nvPr/>
        </p:nvSpPr>
        <p:spPr>
          <a:xfrm>
            <a:off x="11461956" y="6137159"/>
            <a:ext cx="5725297" cy="339725"/>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Reduces tracking time from a week to seconds.</a:t>
            </a:r>
          </a:p>
        </p:txBody>
      </p:sp>
      <p:sp>
        <p:nvSpPr>
          <p:cNvPr id="28" name="TextBox 28"/>
          <p:cNvSpPr txBox="1"/>
          <p:nvPr/>
        </p:nvSpPr>
        <p:spPr>
          <a:xfrm>
            <a:off x="11461956" y="5679620"/>
            <a:ext cx="3968105"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QUICK PRODUCT TRACKING </a:t>
            </a:r>
          </a:p>
        </p:txBody>
      </p:sp>
      <p:sp>
        <p:nvSpPr>
          <p:cNvPr id="29" name="TextBox 29"/>
          <p:cNvSpPr txBox="1"/>
          <p:nvPr/>
        </p:nvSpPr>
        <p:spPr>
          <a:xfrm>
            <a:off x="11461956" y="7865628"/>
            <a:ext cx="6755103" cy="692150"/>
          </a:xfrm>
          <a:prstGeom prst="rect">
            <a:avLst/>
          </a:prstGeom>
        </p:spPr>
        <p:txBody>
          <a:bodyPr lIns="0" tIns="0" rIns="0" bIns="0" rtlCol="0" anchor="t">
            <a:spAutoFit/>
          </a:bodyPr>
          <a:lstStyle/>
          <a:p>
            <a:pPr algn="l">
              <a:lnSpc>
                <a:spcPts val="2799"/>
              </a:lnSpc>
              <a:spcBef>
                <a:spcPct val="0"/>
              </a:spcBef>
            </a:pPr>
            <a:r>
              <a:rPr lang="en-US" sz="1999">
                <a:solidFill>
                  <a:srgbClr val="000000"/>
                </a:solidFill>
                <a:latin typeface="Inter"/>
                <a:ea typeface="Inter"/>
                <a:cs typeface="Inter"/>
                <a:sym typeface="Inter"/>
              </a:rPr>
              <a:t>Removing unnecessary data verification which minimizes expenses.</a:t>
            </a:r>
          </a:p>
        </p:txBody>
      </p:sp>
      <p:sp>
        <p:nvSpPr>
          <p:cNvPr id="30" name="TextBox 30"/>
          <p:cNvSpPr txBox="1"/>
          <p:nvPr/>
        </p:nvSpPr>
        <p:spPr>
          <a:xfrm>
            <a:off x="11461956" y="7386839"/>
            <a:ext cx="4274666"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COST REDUCTION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6029878" y="8338820"/>
            <a:ext cx="2258122" cy="1948180"/>
          </a:xfrm>
          <a:custGeom>
            <a:avLst/>
            <a:gdLst/>
            <a:ahLst/>
            <a:cxnLst/>
            <a:rect l="l" t="t" r="r" b="b"/>
            <a:pathLst>
              <a:path w="2258122" h="1948180">
                <a:moveTo>
                  <a:pt x="0" y="0"/>
                </a:moveTo>
                <a:lnTo>
                  <a:pt x="2258122" y="0"/>
                </a:lnTo>
                <a:lnTo>
                  <a:pt x="2258122" y="1948180"/>
                </a:lnTo>
                <a:lnTo>
                  <a:pt x="0" y="1948180"/>
                </a:lnTo>
                <a:lnTo>
                  <a:pt x="0" y="0"/>
                </a:lnTo>
                <a:close/>
              </a:path>
            </a:pathLst>
          </a:custGeom>
          <a:blipFill>
            <a:blip r:embed="rId3"/>
            <a:stretch>
              <a:fillRect l="-18528"/>
            </a:stretch>
          </a:blipFill>
        </p:spPr>
      </p:sp>
      <p:grpSp>
        <p:nvGrpSpPr>
          <p:cNvPr id="3" name="Group 3"/>
          <p:cNvGrpSpPr/>
          <p:nvPr/>
        </p:nvGrpSpPr>
        <p:grpSpPr>
          <a:xfrm>
            <a:off x="9644493" y="1765999"/>
            <a:ext cx="1512662" cy="1512662"/>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6" name="Group 6"/>
          <p:cNvGrpSpPr/>
          <p:nvPr/>
        </p:nvGrpSpPr>
        <p:grpSpPr>
          <a:xfrm>
            <a:off x="9644493" y="3526312"/>
            <a:ext cx="1512662" cy="151266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9" name="Group 9"/>
          <p:cNvGrpSpPr/>
          <p:nvPr/>
        </p:nvGrpSpPr>
        <p:grpSpPr>
          <a:xfrm>
            <a:off x="9644493" y="5289049"/>
            <a:ext cx="1512662" cy="1512662"/>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grpSp>
        <p:nvGrpSpPr>
          <p:cNvPr id="12" name="Group 12"/>
          <p:cNvGrpSpPr/>
          <p:nvPr/>
        </p:nvGrpSpPr>
        <p:grpSpPr>
          <a:xfrm>
            <a:off x="9644493" y="7140461"/>
            <a:ext cx="1512662" cy="1512662"/>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5" name="Freeform 15"/>
          <p:cNvSpPr/>
          <p:nvPr/>
        </p:nvSpPr>
        <p:spPr>
          <a:xfrm>
            <a:off x="-199145" y="3220505"/>
            <a:ext cx="9890153" cy="5649750"/>
          </a:xfrm>
          <a:custGeom>
            <a:avLst/>
            <a:gdLst/>
            <a:ahLst/>
            <a:cxnLst/>
            <a:rect l="l" t="t" r="r" b="b"/>
            <a:pathLst>
              <a:path w="9890153" h="5649750">
                <a:moveTo>
                  <a:pt x="0" y="0"/>
                </a:moveTo>
                <a:lnTo>
                  <a:pt x="9890153" y="0"/>
                </a:lnTo>
                <a:lnTo>
                  <a:pt x="9890153" y="5649750"/>
                </a:lnTo>
                <a:lnTo>
                  <a:pt x="0" y="5649750"/>
                </a:lnTo>
                <a:lnTo>
                  <a:pt x="0" y="0"/>
                </a:lnTo>
                <a:close/>
              </a:path>
            </a:pathLst>
          </a:custGeom>
          <a:blipFill>
            <a:blip r:embed="rId4"/>
            <a:stretch>
              <a:fillRect/>
            </a:stretch>
          </a:blipFill>
        </p:spPr>
      </p:sp>
      <p:sp>
        <p:nvSpPr>
          <p:cNvPr id="16" name="TextBox 16"/>
          <p:cNvSpPr txBox="1"/>
          <p:nvPr/>
        </p:nvSpPr>
        <p:spPr>
          <a:xfrm>
            <a:off x="15866051" y="981075"/>
            <a:ext cx="1393249" cy="365760"/>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08</a:t>
            </a:r>
          </a:p>
        </p:txBody>
      </p:sp>
      <p:sp>
        <p:nvSpPr>
          <p:cNvPr id="17" name="TextBox 17"/>
          <p:cNvSpPr txBox="1"/>
          <p:nvPr/>
        </p:nvSpPr>
        <p:spPr>
          <a:xfrm>
            <a:off x="75215" y="-1905"/>
            <a:ext cx="9569279" cy="1348740"/>
          </a:xfrm>
          <a:prstGeom prst="rect">
            <a:avLst/>
          </a:prstGeom>
        </p:spPr>
        <p:txBody>
          <a:bodyPr lIns="0" tIns="0" rIns="0" bIns="0" rtlCol="0" anchor="t">
            <a:spAutoFit/>
          </a:bodyPr>
          <a:lstStyle/>
          <a:p>
            <a:pPr algn="l">
              <a:lnSpc>
                <a:spcPts val="5459"/>
              </a:lnSpc>
              <a:spcBef>
                <a:spcPct val="0"/>
              </a:spcBef>
            </a:pPr>
            <a:r>
              <a:rPr lang="en-US" sz="3900" b="1" u="sng">
                <a:solidFill>
                  <a:srgbClr val="000000"/>
                </a:solidFill>
                <a:latin typeface="Red Hat Display Bold"/>
                <a:ea typeface="Red Hat Display Bold"/>
                <a:cs typeface="Red Hat Display Bold"/>
                <a:sym typeface="Red Hat Display Bold"/>
              </a:rPr>
              <a:t>CASE STUDY: AGRICULTURAL SECTOR  - AGRIDIGITAL</a:t>
            </a:r>
          </a:p>
        </p:txBody>
      </p:sp>
      <p:sp>
        <p:nvSpPr>
          <p:cNvPr id="18" name="TextBox 18"/>
          <p:cNvSpPr txBox="1"/>
          <p:nvPr/>
        </p:nvSpPr>
        <p:spPr>
          <a:xfrm>
            <a:off x="11461956" y="4433650"/>
            <a:ext cx="6475941"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Digital records via smart contract of physical grain deliveries and ownership transfers.</a:t>
            </a:r>
          </a:p>
        </p:txBody>
      </p:sp>
      <p:sp>
        <p:nvSpPr>
          <p:cNvPr id="19" name="TextBox 19"/>
          <p:cNvSpPr txBox="1"/>
          <p:nvPr/>
        </p:nvSpPr>
        <p:spPr>
          <a:xfrm>
            <a:off x="75215" y="1760056"/>
            <a:ext cx="9341433" cy="1044575"/>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Blockchain is reshaping and expanding many agriculture sectors and the 1 initiative by Agri-Digital startup to function blockchain for improved grain deliveries, ownership transfers and payments.</a:t>
            </a:r>
          </a:p>
        </p:txBody>
      </p:sp>
      <p:sp>
        <p:nvSpPr>
          <p:cNvPr id="20" name="TextBox 20"/>
          <p:cNvSpPr txBox="1"/>
          <p:nvPr/>
        </p:nvSpPr>
        <p:spPr>
          <a:xfrm>
            <a:off x="10021319" y="2199159"/>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01</a:t>
            </a:r>
          </a:p>
        </p:txBody>
      </p:sp>
      <p:sp>
        <p:nvSpPr>
          <p:cNvPr id="21" name="TextBox 21"/>
          <p:cNvSpPr txBox="1"/>
          <p:nvPr/>
        </p:nvSpPr>
        <p:spPr>
          <a:xfrm>
            <a:off x="10021319" y="3932689"/>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02</a:t>
            </a:r>
          </a:p>
        </p:txBody>
      </p:sp>
      <p:sp>
        <p:nvSpPr>
          <p:cNvPr id="22" name="TextBox 22"/>
          <p:cNvSpPr txBox="1"/>
          <p:nvPr/>
        </p:nvSpPr>
        <p:spPr>
          <a:xfrm>
            <a:off x="11461956" y="2481502"/>
            <a:ext cx="6475941"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Traces carbon footprints, water and pesticides usage per batch.</a:t>
            </a:r>
          </a:p>
        </p:txBody>
      </p:sp>
      <p:sp>
        <p:nvSpPr>
          <p:cNvPr id="23" name="TextBox 23"/>
          <p:cNvSpPr txBox="1"/>
          <p:nvPr/>
        </p:nvSpPr>
        <p:spPr>
          <a:xfrm>
            <a:off x="11461956" y="2096453"/>
            <a:ext cx="3968105"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SUSTAINABLE MANAGEMENT</a:t>
            </a:r>
          </a:p>
        </p:txBody>
      </p:sp>
      <p:sp>
        <p:nvSpPr>
          <p:cNvPr id="24" name="TextBox 24"/>
          <p:cNvSpPr txBox="1"/>
          <p:nvPr/>
        </p:nvSpPr>
        <p:spPr>
          <a:xfrm>
            <a:off x="10021319" y="5679620"/>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03</a:t>
            </a:r>
          </a:p>
        </p:txBody>
      </p:sp>
      <p:sp>
        <p:nvSpPr>
          <p:cNvPr id="25" name="TextBox 25"/>
          <p:cNvSpPr txBox="1"/>
          <p:nvPr/>
        </p:nvSpPr>
        <p:spPr>
          <a:xfrm>
            <a:off x="11461956" y="3972640"/>
            <a:ext cx="2862648"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TOKENIZED LABELS</a:t>
            </a:r>
          </a:p>
        </p:txBody>
      </p:sp>
      <p:sp>
        <p:nvSpPr>
          <p:cNvPr id="26" name="TextBox 26"/>
          <p:cNvSpPr txBox="1"/>
          <p:nvPr/>
        </p:nvSpPr>
        <p:spPr>
          <a:xfrm>
            <a:off x="10021319" y="7531033"/>
            <a:ext cx="759010" cy="365760"/>
          </a:xfrm>
          <a:prstGeom prst="rect">
            <a:avLst/>
          </a:prstGeom>
        </p:spPr>
        <p:txBody>
          <a:bodyPr lIns="0" tIns="0" rIns="0" bIns="0" rtlCol="0" anchor="t">
            <a:spAutoFit/>
          </a:bodyPr>
          <a:lstStyle/>
          <a:p>
            <a:pPr algn="ctr">
              <a:lnSpc>
                <a:spcPts val="2940"/>
              </a:lnSpc>
              <a:spcBef>
                <a:spcPct val="0"/>
              </a:spcBef>
            </a:pPr>
            <a:r>
              <a:rPr lang="en-US" sz="2100" b="1">
                <a:solidFill>
                  <a:srgbClr val="FFFFFF"/>
                </a:solidFill>
                <a:latin typeface="Inter Medium"/>
                <a:ea typeface="Inter Medium"/>
                <a:cs typeface="Inter Medium"/>
                <a:sym typeface="Inter Medium"/>
              </a:rPr>
              <a:t>04</a:t>
            </a:r>
          </a:p>
        </p:txBody>
      </p:sp>
      <p:sp>
        <p:nvSpPr>
          <p:cNvPr id="27" name="TextBox 27"/>
          <p:cNvSpPr txBox="1"/>
          <p:nvPr/>
        </p:nvSpPr>
        <p:spPr>
          <a:xfrm>
            <a:off x="11461956" y="6137159"/>
            <a:ext cx="6755103" cy="692150"/>
          </a:xfrm>
          <a:prstGeom prst="rect">
            <a:avLst/>
          </a:prstGeom>
        </p:spPr>
        <p:txBody>
          <a:bodyPr lIns="0" tIns="0" rIns="0" bIns="0" rtlCol="0" anchor="t">
            <a:spAutoFit/>
          </a:bodyPr>
          <a:lstStyle/>
          <a:p>
            <a:pPr algn="just">
              <a:lnSpc>
                <a:spcPts val="2799"/>
              </a:lnSpc>
              <a:spcBef>
                <a:spcPct val="0"/>
              </a:spcBef>
            </a:pPr>
            <a:r>
              <a:rPr lang="en-US" sz="1999">
                <a:solidFill>
                  <a:srgbClr val="000000"/>
                </a:solidFill>
                <a:latin typeface="Inter"/>
                <a:ea typeface="Inter"/>
                <a:cs typeface="Inter"/>
                <a:sym typeface="Inter"/>
              </a:rPr>
              <a:t>Automates payout via smart contracts for climate fluctuation.</a:t>
            </a:r>
          </a:p>
        </p:txBody>
      </p:sp>
      <p:sp>
        <p:nvSpPr>
          <p:cNvPr id="28" name="TextBox 28"/>
          <p:cNvSpPr txBox="1"/>
          <p:nvPr/>
        </p:nvSpPr>
        <p:spPr>
          <a:xfrm>
            <a:off x="11461956" y="5679620"/>
            <a:ext cx="3968105"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CLIMATE RISK INSURANCE</a:t>
            </a:r>
          </a:p>
        </p:txBody>
      </p:sp>
      <p:sp>
        <p:nvSpPr>
          <p:cNvPr id="29" name="TextBox 29"/>
          <p:cNvSpPr txBox="1"/>
          <p:nvPr/>
        </p:nvSpPr>
        <p:spPr>
          <a:xfrm>
            <a:off x="11461956" y="7865628"/>
            <a:ext cx="6826044" cy="692150"/>
          </a:xfrm>
          <a:prstGeom prst="rect">
            <a:avLst/>
          </a:prstGeom>
        </p:spPr>
        <p:txBody>
          <a:bodyPr lIns="0" tIns="0" rIns="0" bIns="0" rtlCol="0" anchor="t">
            <a:spAutoFit/>
          </a:bodyPr>
          <a:lstStyle/>
          <a:p>
            <a:pPr algn="l">
              <a:lnSpc>
                <a:spcPts val="2799"/>
              </a:lnSpc>
              <a:spcBef>
                <a:spcPct val="0"/>
              </a:spcBef>
            </a:pPr>
            <a:r>
              <a:rPr lang="en-US" sz="1999">
                <a:solidFill>
                  <a:srgbClr val="000000"/>
                </a:solidFill>
                <a:latin typeface="Inter"/>
                <a:ea typeface="Inter"/>
                <a:cs typeface="Inter"/>
                <a:sym typeface="Inter"/>
              </a:rPr>
              <a:t>Providing QR codes for product information as build trust and connection between them.</a:t>
            </a:r>
          </a:p>
        </p:txBody>
      </p:sp>
      <p:sp>
        <p:nvSpPr>
          <p:cNvPr id="30" name="TextBox 30"/>
          <p:cNvSpPr txBox="1"/>
          <p:nvPr/>
        </p:nvSpPr>
        <p:spPr>
          <a:xfrm>
            <a:off x="11461956" y="7386839"/>
            <a:ext cx="3394508" cy="365760"/>
          </a:xfrm>
          <a:prstGeom prst="rect">
            <a:avLst/>
          </a:prstGeom>
        </p:spPr>
        <p:txBody>
          <a:bodyPr lIns="0" tIns="0" rIns="0" bIns="0" rtlCol="0" anchor="t">
            <a:spAutoFit/>
          </a:bodyPr>
          <a:lstStyle/>
          <a:p>
            <a:pPr algn="l">
              <a:lnSpc>
                <a:spcPts val="2940"/>
              </a:lnSpc>
              <a:spcBef>
                <a:spcPct val="0"/>
              </a:spcBef>
            </a:pPr>
            <a:r>
              <a:rPr lang="en-US" sz="2100" b="1">
                <a:solidFill>
                  <a:srgbClr val="000000"/>
                </a:solidFill>
                <a:latin typeface="Inter Bold"/>
                <a:ea typeface="Inter Bold"/>
                <a:cs typeface="Inter Bold"/>
                <a:sym typeface="Inter Bold"/>
              </a:rPr>
              <a:t>FARMER &amp; BUYER TRUST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5866051" y="981075"/>
            <a:ext cx="1393249" cy="365760"/>
          </a:xfrm>
          <a:prstGeom prst="rect">
            <a:avLst/>
          </a:prstGeom>
        </p:spPr>
        <p:txBody>
          <a:bodyPr lIns="0" tIns="0" rIns="0" bIns="0" rtlCol="0" anchor="t">
            <a:spAutoFit/>
          </a:bodyPr>
          <a:lstStyle/>
          <a:p>
            <a:pPr algn="r">
              <a:lnSpc>
                <a:spcPts val="2940"/>
              </a:lnSpc>
              <a:spcBef>
                <a:spcPct val="0"/>
              </a:spcBef>
            </a:pPr>
            <a:r>
              <a:rPr lang="en-US" sz="2100" b="1">
                <a:solidFill>
                  <a:srgbClr val="000000"/>
                </a:solidFill>
                <a:latin typeface="Inter Medium"/>
                <a:ea typeface="Inter Medium"/>
                <a:cs typeface="Inter Medium"/>
                <a:sym typeface="Inter Medium"/>
              </a:rPr>
              <a:t>PAGE 09</a:t>
            </a:r>
          </a:p>
        </p:txBody>
      </p:sp>
      <p:sp>
        <p:nvSpPr>
          <p:cNvPr id="3" name="TextBox 3"/>
          <p:cNvSpPr txBox="1"/>
          <p:nvPr/>
        </p:nvSpPr>
        <p:spPr>
          <a:xfrm>
            <a:off x="3913645" y="324168"/>
            <a:ext cx="10951366" cy="863600"/>
          </a:xfrm>
          <a:prstGeom prst="rect">
            <a:avLst/>
          </a:prstGeom>
        </p:spPr>
        <p:txBody>
          <a:bodyPr lIns="0" tIns="0" rIns="0" bIns="0" rtlCol="0" anchor="t">
            <a:spAutoFit/>
          </a:bodyPr>
          <a:lstStyle/>
          <a:p>
            <a:pPr algn="ctr">
              <a:lnSpc>
                <a:spcPts val="7000"/>
              </a:lnSpc>
              <a:spcBef>
                <a:spcPct val="0"/>
              </a:spcBef>
            </a:pPr>
            <a:r>
              <a:rPr lang="en-US" sz="5000" b="1">
                <a:solidFill>
                  <a:srgbClr val="000000"/>
                </a:solidFill>
                <a:latin typeface="Red Hat Display Bold"/>
                <a:ea typeface="Red Hat Display Bold"/>
                <a:cs typeface="Red Hat Display Bold"/>
                <a:sym typeface="Red Hat Display Bold"/>
              </a:rPr>
              <a:t>OPPORTUNITIES AND OBSTACLES </a:t>
            </a:r>
          </a:p>
        </p:txBody>
      </p:sp>
      <p:grpSp>
        <p:nvGrpSpPr>
          <p:cNvPr id="4" name="Group 4"/>
          <p:cNvGrpSpPr/>
          <p:nvPr/>
        </p:nvGrpSpPr>
        <p:grpSpPr>
          <a:xfrm>
            <a:off x="-47625" y="1614123"/>
            <a:ext cx="3689658" cy="5155136"/>
            <a:chOff x="0" y="0"/>
            <a:chExt cx="4919544" cy="6873514"/>
          </a:xfrm>
        </p:grpSpPr>
        <p:grpSp>
          <p:nvGrpSpPr>
            <p:cNvPr id="5" name="Group 5"/>
            <p:cNvGrpSpPr/>
            <p:nvPr/>
          </p:nvGrpSpPr>
          <p:grpSpPr>
            <a:xfrm>
              <a:off x="543801" y="0"/>
              <a:ext cx="3831941" cy="383194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8" name="TextBox 8"/>
            <p:cNvSpPr txBox="1"/>
            <p:nvPr/>
          </p:nvSpPr>
          <p:spPr>
            <a:xfrm>
              <a:off x="1498394" y="1436814"/>
              <a:ext cx="1922757" cy="882113"/>
            </a:xfrm>
            <a:prstGeom prst="rect">
              <a:avLst/>
            </a:prstGeom>
          </p:spPr>
          <p:txBody>
            <a:bodyPr lIns="0" tIns="0" rIns="0" bIns="0" rtlCol="0" anchor="t">
              <a:spAutoFit/>
            </a:bodyPr>
            <a:lstStyle/>
            <a:p>
              <a:pPr algn="ctr">
                <a:lnSpc>
                  <a:spcPts val="5585"/>
                </a:lnSpc>
                <a:spcBef>
                  <a:spcPct val="0"/>
                </a:spcBef>
              </a:pPr>
              <a:r>
                <a:rPr lang="en-US" sz="3989" b="1">
                  <a:solidFill>
                    <a:srgbClr val="FFFFFF"/>
                  </a:solidFill>
                  <a:latin typeface="Inter Medium"/>
                  <a:ea typeface="Inter Medium"/>
                  <a:cs typeface="Inter Medium"/>
                  <a:sym typeface="Inter Medium"/>
                </a:rPr>
                <a:t>01</a:t>
              </a:r>
            </a:p>
          </p:txBody>
        </p:sp>
        <p:sp>
          <p:nvSpPr>
            <p:cNvPr id="9" name="TextBox 9"/>
            <p:cNvSpPr txBox="1"/>
            <p:nvPr/>
          </p:nvSpPr>
          <p:spPr>
            <a:xfrm>
              <a:off x="0" y="5493447"/>
              <a:ext cx="4919544" cy="1380067"/>
            </a:xfrm>
            <a:prstGeom prst="rect">
              <a:avLst/>
            </a:prstGeom>
          </p:spPr>
          <p:txBody>
            <a:bodyPr lIns="0" tIns="0" rIns="0" bIns="0" rtlCol="0" anchor="t">
              <a:spAutoFit/>
            </a:bodyPr>
            <a:lstStyle/>
            <a:p>
              <a:pPr algn="ctr">
                <a:lnSpc>
                  <a:spcPts val="2799"/>
                </a:lnSpc>
                <a:spcBef>
                  <a:spcPct val="0"/>
                </a:spcBef>
              </a:pPr>
              <a:r>
                <a:rPr lang="en-US" sz="1999">
                  <a:solidFill>
                    <a:srgbClr val="000000"/>
                  </a:solidFill>
                  <a:latin typeface="Inter"/>
                  <a:ea typeface="Inter"/>
                  <a:cs typeface="Inter"/>
                  <a:sym typeface="Inter"/>
                </a:rPr>
                <a:t>Targeting seamless integrations system and transaction speed</a:t>
              </a:r>
            </a:p>
          </p:txBody>
        </p:sp>
        <p:sp>
          <p:nvSpPr>
            <p:cNvPr id="10" name="TextBox 10"/>
            <p:cNvSpPr txBox="1"/>
            <p:nvPr/>
          </p:nvSpPr>
          <p:spPr>
            <a:xfrm>
              <a:off x="0" y="4234454"/>
              <a:ext cx="4919544" cy="1004993"/>
            </a:xfrm>
            <a:prstGeom prst="rect">
              <a:avLst/>
            </a:prstGeom>
          </p:spPr>
          <p:txBody>
            <a:bodyPr lIns="0" tIns="0" rIns="0" bIns="0" rtlCol="0" anchor="t">
              <a:spAutoFit/>
            </a:bodyPr>
            <a:lstStyle/>
            <a:p>
              <a:pPr algn="ctr">
                <a:lnSpc>
                  <a:spcPts val="3079"/>
                </a:lnSpc>
                <a:spcBef>
                  <a:spcPct val="0"/>
                </a:spcBef>
              </a:pPr>
              <a:r>
                <a:rPr lang="en-US" sz="2199" b="1">
                  <a:solidFill>
                    <a:srgbClr val="000000"/>
                  </a:solidFill>
                  <a:latin typeface="Inter Medium"/>
                  <a:ea typeface="Inter Medium"/>
                  <a:cs typeface="Inter Medium"/>
                  <a:sym typeface="Inter Medium"/>
                </a:rPr>
                <a:t>SCALABILITY &amp; INTEGRATION</a:t>
              </a:r>
            </a:p>
          </p:txBody>
        </p:sp>
      </p:grpSp>
      <p:grpSp>
        <p:nvGrpSpPr>
          <p:cNvPr id="11" name="Group 11"/>
          <p:cNvGrpSpPr/>
          <p:nvPr/>
        </p:nvGrpSpPr>
        <p:grpSpPr>
          <a:xfrm>
            <a:off x="3420505" y="1661748"/>
            <a:ext cx="3689658" cy="4764611"/>
            <a:chOff x="0" y="0"/>
            <a:chExt cx="4919544" cy="6352814"/>
          </a:xfrm>
        </p:grpSpPr>
        <p:grpSp>
          <p:nvGrpSpPr>
            <p:cNvPr id="12" name="Group 12"/>
            <p:cNvGrpSpPr/>
            <p:nvPr/>
          </p:nvGrpSpPr>
          <p:grpSpPr>
            <a:xfrm>
              <a:off x="543801" y="0"/>
              <a:ext cx="3831941" cy="3831941"/>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15" name="TextBox 15"/>
            <p:cNvSpPr txBox="1"/>
            <p:nvPr/>
          </p:nvSpPr>
          <p:spPr>
            <a:xfrm>
              <a:off x="1498394" y="1436814"/>
              <a:ext cx="1922757" cy="882113"/>
            </a:xfrm>
            <a:prstGeom prst="rect">
              <a:avLst/>
            </a:prstGeom>
          </p:spPr>
          <p:txBody>
            <a:bodyPr lIns="0" tIns="0" rIns="0" bIns="0" rtlCol="0" anchor="t">
              <a:spAutoFit/>
            </a:bodyPr>
            <a:lstStyle/>
            <a:p>
              <a:pPr algn="ctr">
                <a:lnSpc>
                  <a:spcPts val="5585"/>
                </a:lnSpc>
                <a:spcBef>
                  <a:spcPct val="0"/>
                </a:spcBef>
              </a:pPr>
              <a:r>
                <a:rPr lang="en-US" sz="3989" b="1">
                  <a:solidFill>
                    <a:srgbClr val="FFFFFF"/>
                  </a:solidFill>
                  <a:latin typeface="Inter Medium"/>
                  <a:ea typeface="Inter Medium"/>
                  <a:cs typeface="Inter Medium"/>
                  <a:sym typeface="Inter Medium"/>
                </a:rPr>
                <a:t>02</a:t>
              </a:r>
            </a:p>
          </p:txBody>
        </p:sp>
        <p:sp>
          <p:nvSpPr>
            <p:cNvPr id="16" name="TextBox 16"/>
            <p:cNvSpPr txBox="1"/>
            <p:nvPr/>
          </p:nvSpPr>
          <p:spPr>
            <a:xfrm>
              <a:off x="0" y="4972747"/>
              <a:ext cx="4919544" cy="1380067"/>
            </a:xfrm>
            <a:prstGeom prst="rect">
              <a:avLst/>
            </a:prstGeom>
          </p:spPr>
          <p:txBody>
            <a:bodyPr lIns="0" tIns="0" rIns="0" bIns="0" rtlCol="0" anchor="t">
              <a:spAutoFit/>
            </a:bodyPr>
            <a:lstStyle/>
            <a:p>
              <a:pPr algn="ctr">
                <a:lnSpc>
                  <a:spcPts val="2799"/>
                </a:lnSpc>
                <a:spcBef>
                  <a:spcPct val="0"/>
                </a:spcBef>
              </a:pPr>
              <a:r>
                <a:rPr lang="en-US" sz="1999">
                  <a:solidFill>
                    <a:srgbClr val="000000"/>
                  </a:solidFill>
                  <a:latin typeface="Inter"/>
                  <a:ea typeface="Inter"/>
                  <a:cs typeface="Inter"/>
                  <a:sym typeface="Inter"/>
                </a:rPr>
                <a:t>Developing clear legal frameworks for decentralized systems</a:t>
              </a:r>
            </a:p>
          </p:txBody>
        </p:sp>
        <p:sp>
          <p:nvSpPr>
            <p:cNvPr id="17" name="TextBox 17"/>
            <p:cNvSpPr txBox="1"/>
            <p:nvPr/>
          </p:nvSpPr>
          <p:spPr>
            <a:xfrm>
              <a:off x="0" y="4234454"/>
              <a:ext cx="4919544" cy="484293"/>
            </a:xfrm>
            <a:prstGeom prst="rect">
              <a:avLst/>
            </a:prstGeom>
          </p:spPr>
          <p:txBody>
            <a:bodyPr lIns="0" tIns="0" rIns="0" bIns="0" rtlCol="0" anchor="t">
              <a:spAutoFit/>
            </a:bodyPr>
            <a:lstStyle/>
            <a:p>
              <a:pPr algn="ctr">
                <a:lnSpc>
                  <a:spcPts val="3079"/>
                </a:lnSpc>
                <a:spcBef>
                  <a:spcPct val="0"/>
                </a:spcBef>
              </a:pPr>
              <a:r>
                <a:rPr lang="en-US" sz="2199" b="1">
                  <a:solidFill>
                    <a:srgbClr val="000000"/>
                  </a:solidFill>
                  <a:latin typeface="Inter Medium"/>
                  <a:ea typeface="Inter Medium"/>
                  <a:cs typeface="Inter Medium"/>
                  <a:sym typeface="Inter Medium"/>
                </a:rPr>
                <a:t>REGULATORY CLARITY</a:t>
              </a:r>
            </a:p>
          </p:txBody>
        </p:sp>
      </p:grpSp>
      <p:grpSp>
        <p:nvGrpSpPr>
          <p:cNvPr id="18" name="Group 18"/>
          <p:cNvGrpSpPr/>
          <p:nvPr/>
        </p:nvGrpSpPr>
        <p:grpSpPr>
          <a:xfrm>
            <a:off x="7030017" y="1661748"/>
            <a:ext cx="3689658" cy="5155136"/>
            <a:chOff x="0" y="0"/>
            <a:chExt cx="4919544" cy="6873514"/>
          </a:xfrm>
        </p:grpSpPr>
        <p:grpSp>
          <p:nvGrpSpPr>
            <p:cNvPr id="19" name="Group 19"/>
            <p:cNvGrpSpPr/>
            <p:nvPr/>
          </p:nvGrpSpPr>
          <p:grpSpPr>
            <a:xfrm>
              <a:off x="543801" y="0"/>
              <a:ext cx="3831941" cy="3831941"/>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1" name="TextBox 21"/>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22" name="TextBox 22"/>
            <p:cNvSpPr txBox="1"/>
            <p:nvPr/>
          </p:nvSpPr>
          <p:spPr>
            <a:xfrm>
              <a:off x="1498394" y="1436814"/>
              <a:ext cx="1922757" cy="882113"/>
            </a:xfrm>
            <a:prstGeom prst="rect">
              <a:avLst/>
            </a:prstGeom>
          </p:spPr>
          <p:txBody>
            <a:bodyPr lIns="0" tIns="0" rIns="0" bIns="0" rtlCol="0" anchor="t">
              <a:spAutoFit/>
            </a:bodyPr>
            <a:lstStyle/>
            <a:p>
              <a:pPr algn="ctr">
                <a:lnSpc>
                  <a:spcPts val="5585"/>
                </a:lnSpc>
                <a:spcBef>
                  <a:spcPct val="0"/>
                </a:spcBef>
              </a:pPr>
              <a:r>
                <a:rPr lang="en-US" sz="3989" b="1">
                  <a:solidFill>
                    <a:srgbClr val="FFFFFF"/>
                  </a:solidFill>
                  <a:latin typeface="Inter Medium"/>
                  <a:ea typeface="Inter Medium"/>
                  <a:cs typeface="Inter Medium"/>
                  <a:sym typeface="Inter Medium"/>
                </a:rPr>
                <a:t>03</a:t>
              </a:r>
            </a:p>
          </p:txBody>
        </p:sp>
        <p:sp>
          <p:nvSpPr>
            <p:cNvPr id="23" name="TextBox 23"/>
            <p:cNvSpPr txBox="1"/>
            <p:nvPr/>
          </p:nvSpPr>
          <p:spPr>
            <a:xfrm>
              <a:off x="0" y="5493447"/>
              <a:ext cx="4919544" cy="1380067"/>
            </a:xfrm>
            <a:prstGeom prst="rect">
              <a:avLst/>
            </a:prstGeom>
          </p:spPr>
          <p:txBody>
            <a:bodyPr lIns="0" tIns="0" rIns="0" bIns="0" rtlCol="0" anchor="t">
              <a:spAutoFit/>
            </a:bodyPr>
            <a:lstStyle/>
            <a:p>
              <a:pPr algn="ctr">
                <a:lnSpc>
                  <a:spcPts val="2799"/>
                </a:lnSpc>
                <a:spcBef>
                  <a:spcPct val="0"/>
                </a:spcBef>
              </a:pPr>
              <a:r>
                <a:rPr lang="en-US" sz="1999">
                  <a:solidFill>
                    <a:srgbClr val="000000"/>
                  </a:solidFill>
                  <a:latin typeface="Inter"/>
                  <a:ea typeface="Inter"/>
                  <a:cs typeface="Inter"/>
                  <a:sym typeface="Inter"/>
                </a:rPr>
                <a:t>Encouraging shared infrastructure &amp; mass adoption</a:t>
              </a:r>
            </a:p>
          </p:txBody>
        </p:sp>
        <p:sp>
          <p:nvSpPr>
            <p:cNvPr id="24" name="TextBox 24"/>
            <p:cNvSpPr txBox="1"/>
            <p:nvPr/>
          </p:nvSpPr>
          <p:spPr>
            <a:xfrm>
              <a:off x="0" y="4234454"/>
              <a:ext cx="4919544" cy="1004993"/>
            </a:xfrm>
            <a:prstGeom prst="rect">
              <a:avLst/>
            </a:prstGeom>
          </p:spPr>
          <p:txBody>
            <a:bodyPr lIns="0" tIns="0" rIns="0" bIns="0" rtlCol="0" anchor="t">
              <a:spAutoFit/>
            </a:bodyPr>
            <a:lstStyle/>
            <a:p>
              <a:pPr algn="ctr">
                <a:lnSpc>
                  <a:spcPts val="3079"/>
                </a:lnSpc>
                <a:spcBef>
                  <a:spcPct val="0"/>
                </a:spcBef>
              </a:pPr>
              <a:r>
                <a:rPr lang="en-US" sz="2199" b="1">
                  <a:solidFill>
                    <a:srgbClr val="000000"/>
                  </a:solidFill>
                  <a:latin typeface="Inter Medium"/>
                  <a:ea typeface="Inter Medium"/>
                  <a:cs typeface="Inter Medium"/>
                  <a:sym typeface="Inter Medium"/>
                </a:rPr>
                <a:t>INDUSTRY COLLABORATION</a:t>
              </a:r>
            </a:p>
          </p:txBody>
        </p:sp>
      </p:grpSp>
      <p:grpSp>
        <p:nvGrpSpPr>
          <p:cNvPr id="25" name="Group 25"/>
          <p:cNvGrpSpPr/>
          <p:nvPr/>
        </p:nvGrpSpPr>
        <p:grpSpPr>
          <a:xfrm>
            <a:off x="10719675" y="1661748"/>
            <a:ext cx="3689658" cy="4764611"/>
            <a:chOff x="0" y="0"/>
            <a:chExt cx="4919544" cy="6352814"/>
          </a:xfrm>
        </p:grpSpPr>
        <p:grpSp>
          <p:nvGrpSpPr>
            <p:cNvPr id="26" name="Group 26"/>
            <p:cNvGrpSpPr/>
            <p:nvPr/>
          </p:nvGrpSpPr>
          <p:grpSpPr>
            <a:xfrm>
              <a:off x="543801" y="0"/>
              <a:ext cx="3831941" cy="3831941"/>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28" name="TextBox 28"/>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29" name="TextBox 29"/>
            <p:cNvSpPr txBox="1"/>
            <p:nvPr/>
          </p:nvSpPr>
          <p:spPr>
            <a:xfrm>
              <a:off x="1498394" y="1436814"/>
              <a:ext cx="1922757" cy="882113"/>
            </a:xfrm>
            <a:prstGeom prst="rect">
              <a:avLst/>
            </a:prstGeom>
          </p:spPr>
          <p:txBody>
            <a:bodyPr lIns="0" tIns="0" rIns="0" bIns="0" rtlCol="0" anchor="t">
              <a:spAutoFit/>
            </a:bodyPr>
            <a:lstStyle/>
            <a:p>
              <a:pPr algn="ctr">
                <a:lnSpc>
                  <a:spcPts val="5585"/>
                </a:lnSpc>
                <a:spcBef>
                  <a:spcPct val="0"/>
                </a:spcBef>
              </a:pPr>
              <a:r>
                <a:rPr lang="en-US" sz="3989" b="1">
                  <a:solidFill>
                    <a:srgbClr val="FFFFFF"/>
                  </a:solidFill>
                  <a:latin typeface="Inter Medium"/>
                  <a:ea typeface="Inter Medium"/>
                  <a:cs typeface="Inter Medium"/>
                  <a:sym typeface="Inter Medium"/>
                </a:rPr>
                <a:t>04</a:t>
              </a:r>
            </a:p>
          </p:txBody>
        </p:sp>
        <p:sp>
          <p:nvSpPr>
            <p:cNvPr id="30" name="TextBox 30"/>
            <p:cNvSpPr txBox="1"/>
            <p:nvPr/>
          </p:nvSpPr>
          <p:spPr>
            <a:xfrm>
              <a:off x="0" y="4972747"/>
              <a:ext cx="4919544" cy="1380067"/>
            </a:xfrm>
            <a:prstGeom prst="rect">
              <a:avLst/>
            </a:prstGeom>
          </p:spPr>
          <p:txBody>
            <a:bodyPr lIns="0" tIns="0" rIns="0" bIns="0" rtlCol="0" anchor="t">
              <a:spAutoFit/>
            </a:bodyPr>
            <a:lstStyle/>
            <a:p>
              <a:pPr algn="ctr">
                <a:lnSpc>
                  <a:spcPts val="2799"/>
                </a:lnSpc>
                <a:spcBef>
                  <a:spcPct val="0"/>
                </a:spcBef>
              </a:pPr>
              <a:r>
                <a:rPr lang="en-US" sz="1999">
                  <a:solidFill>
                    <a:srgbClr val="000000"/>
                  </a:solidFill>
                  <a:latin typeface="Inter"/>
                  <a:ea typeface="Inter"/>
                  <a:cs typeface="Inter"/>
                  <a:sym typeface="Inter"/>
                </a:rPr>
                <a:t>Assuring data accuracy while minimizing smart contract vulnerabilities</a:t>
              </a:r>
            </a:p>
          </p:txBody>
        </p:sp>
        <p:sp>
          <p:nvSpPr>
            <p:cNvPr id="31" name="TextBox 31"/>
            <p:cNvSpPr txBox="1"/>
            <p:nvPr/>
          </p:nvSpPr>
          <p:spPr>
            <a:xfrm>
              <a:off x="0" y="4234454"/>
              <a:ext cx="4919544" cy="484293"/>
            </a:xfrm>
            <a:prstGeom prst="rect">
              <a:avLst/>
            </a:prstGeom>
          </p:spPr>
          <p:txBody>
            <a:bodyPr lIns="0" tIns="0" rIns="0" bIns="0" rtlCol="0" anchor="t">
              <a:spAutoFit/>
            </a:bodyPr>
            <a:lstStyle/>
            <a:p>
              <a:pPr algn="ctr">
                <a:lnSpc>
                  <a:spcPts val="3079"/>
                </a:lnSpc>
                <a:spcBef>
                  <a:spcPct val="0"/>
                </a:spcBef>
              </a:pPr>
              <a:r>
                <a:rPr lang="en-US" sz="2199" b="1">
                  <a:solidFill>
                    <a:srgbClr val="000000"/>
                  </a:solidFill>
                  <a:latin typeface="Inter Medium"/>
                  <a:ea typeface="Inter Medium"/>
                  <a:cs typeface="Inter Medium"/>
                  <a:sym typeface="Inter Medium"/>
                </a:rPr>
                <a:t>TRUST &amp; SECURITY</a:t>
              </a:r>
            </a:p>
          </p:txBody>
        </p:sp>
      </p:grpSp>
      <p:sp>
        <p:nvSpPr>
          <p:cNvPr id="32" name="TextBox 32"/>
          <p:cNvSpPr txBox="1"/>
          <p:nvPr/>
        </p:nvSpPr>
        <p:spPr>
          <a:xfrm>
            <a:off x="1028700" y="7411402"/>
            <a:ext cx="14031716" cy="1480185"/>
          </a:xfrm>
          <a:prstGeom prst="rect">
            <a:avLst/>
          </a:prstGeom>
        </p:spPr>
        <p:txBody>
          <a:bodyPr lIns="0" tIns="0" rIns="0" bIns="0" rtlCol="0" anchor="t">
            <a:spAutoFit/>
          </a:bodyPr>
          <a:lstStyle/>
          <a:p>
            <a:pPr algn="just">
              <a:lnSpc>
                <a:spcPts val="2939"/>
              </a:lnSpc>
              <a:spcBef>
                <a:spcPct val="0"/>
              </a:spcBef>
            </a:pPr>
            <a:r>
              <a:rPr lang="en-US" sz="2099" i="1">
                <a:solidFill>
                  <a:srgbClr val="000000"/>
                </a:solidFill>
                <a:latin typeface="Inter Italics"/>
                <a:ea typeface="Inter Italics"/>
                <a:cs typeface="Inter Italics"/>
                <a:sym typeface="Inter Italics"/>
              </a:rPr>
              <a:t>Currently blockchain providing benefits in several businesses it is no longer just a theory because of potential, security and transparency its applicable everywhere but success depends on collaboration, clear regulations and broad adoption. Despite of its significant disruption, institutions need to quickly adjust than future will be shapes by solving scalability problems, enhancing data accuracy and creating integrated systems.</a:t>
            </a:r>
          </a:p>
        </p:txBody>
      </p:sp>
      <p:sp>
        <p:nvSpPr>
          <p:cNvPr id="33" name="Freeform 33"/>
          <p:cNvSpPr/>
          <p:nvPr/>
        </p:nvSpPr>
        <p:spPr>
          <a:xfrm>
            <a:off x="15866051" y="8361045"/>
            <a:ext cx="2413255" cy="1925955"/>
          </a:xfrm>
          <a:custGeom>
            <a:avLst/>
            <a:gdLst/>
            <a:ahLst/>
            <a:cxnLst/>
            <a:rect l="l" t="t" r="r" b="b"/>
            <a:pathLst>
              <a:path w="2413255" h="1925955">
                <a:moveTo>
                  <a:pt x="0" y="0"/>
                </a:moveTo>
                <a:lnTo>
                  <a:pt x="2413255" y="0"/>
                </a:lnTo>
                <a:lnTo>
                  <a:pt x="2413255" y="1925955"/>
                </a:lnTo>
                <a:lnTo>
                  <a:pt x="0" y="1925955"/>
                </a:lnTo>
                <a:lnTo>
                  <a:pt x="0" y="0"/>
                </a:lnTo>
                <a:close/>
              </a:path>
            </a:pathLst>
          </a:custGeom>
          <a:blipFill>
            <a:blip r:embed="rId3"/>
            <a:stretch>
              <a:fillRect l="-9644"/>
            </a:stretch>
          </a:blipFill>
        </p:spPr>
      </p:sp>
      <p:grpSp>
        <p:nvGrpSpPr>
          <p:cNvPr id="34" name="Group 34"/>
          <p:cNvGrpSpPr/>
          <p:nvPr/>
        </p:nvGrpSpPr>
        <p:grpSpPr>
          <a:xfrm>
            <a:off x="14409334" y="1661748"/>
            <a:ext cx="3689658" cy="5155136"/>
            <a:chOff x="0" y="0"/>
            <a:chExt cx="4919544" cy="6873514"/>
          </a:xfrm>
        </p:grpSpPr>
        <p:grpSp>
          <p:nvGrpSpPr>
            <p:cNvPr id="35" name="Group 35"/>
            <p:cNvGrpSpPr/>
            <p:nvPr/>
          </p:nvGrpSpPr>
          <p:grpSpPr>
            <a:xfrm>
              <a:off x="543801" y="0"/>
              <a:ext cx="3831941" cy="3831941"/>
              <a:chOff x="0" y="0"/>
              <a:chExt cx="812800" cy="812800"/>
            </a:xfrm>
          </p:grpSpPr>
          <p:sp>
            <p:nvSpPr>
              <p:cNvPr id="36" name="Freeform 3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p:spPr>
          </p:sp>
          <p:sp>
            <p:nvSpPr>
              <p:cNvPr id="37" name="TextBox 37"/>
              <p:cNvSpPr txBox="1"/>
              <p:nvPr/>
            </p:nvSpPr>
            <p:spPr>
              <a:xfrm>
                <a:off x="76200" y="38100"/>
                <a:ext cx="660400" cy="698500"/>
              </a:xfrm>
              <a:prstGeom prst="rect">
                <a:avLst/>
              </a:prstGeom>
            </p:spPr>
            <p:txBody>
              <a:bodyPr lIns="50800" tIns="50800" rIns="50800" bIns="50800" rtlCol="0" anchor="ctr"/>
              <a:lstStyle/>
              <a:p>
                <a:pPr algn="ctr">
                  <a:lnSpc>
                    <a:spcPts val="2940"/>
                  </a:lnSpc>
                </a:pPr>
                <a:endParaRPr/>
              </a:p>
            </p:txBody>
          </p:sp>
        </p:grpSp>
        <p:sp>
          <p:nvSpPr>
            <p:cNvPr id="38" name="TextBox 38"/>
            <p:cNvSpPr txBox="1"/>
            <p:nvPr/>
          </p:nvSpPr>
          <p:spPr>
            <a:xfrm>
              <a:off x="1498394" y="1436814"/>
              <a:ext cx="1922757" cy="882113"/>
            </a:xfrm>
            <a:prstGeom prst="rect">
              <a:avLst/>
            </a:prstGeom>
          </p:spPr>
          <p:txBody>
            <a:bodyPr lIns="0" tIns="0" rIns="0" bIns="0" rtlCol="0" anchor="t">
              <a:spAutoFit/>
            </a:bodyPr>
            <a:lstStyle/>
            <a:p>
              <a:pPr algn="ctr">
                <a:lnSpc>
                  <a:spcPts val="5585"/>
                </a:lnSpc>
                <a:spcBef>
                  <a:spcPct val="0"/>
                </a:spcBef>
              </a:pPr>
              <a:r>
                <a:rPr lang="en-US" sz="3989" b="1">
                  <a:solidFill>
                    <a:srgbClr val="FFFFFF"/>
                  </a:solidFill>
                  <a:latin typeface="Inter Medium"/>
                  <a:ea typeface="Inter Medium"/>
                  <a:cs typeface="Inter Medium"/>
                  <a:sym typeface="Inter Medium"/>
                </a:rPr>
                <a:t>05</a:t>
              </a:r>
            </a:p>
          </p:txBody>
        </p:sp>
        <p:sp>
          <p:nvSpPr>
            <p:cNvPr id="39" name="TextBox 39"/>
            <p:cNvSpPr txBox="1"/>
            <p:nvPr/>
          </p:nvSpPr>
          <p:spPr>
            <a:xfrm>
              <a:off x="0" y="5493447"/>
              <a:ext cx="4919544" cy="1380067"/>
            </a:xfrm>
            <a:prstGeom prst="rect">
              <a:avLst/>
            </a:prstGeom>
          </p:spPr>
          <p:txBody>
            <a:bodyPr lIns="0" tIns="0" rIns="0" bIns="0" rtlCol="0" anchor="t">
              <a:spAutoFit/>
            </a:bodyPr>
            <a:lstStyle/>
            <a:p>
              <a:pPr algn="ctr">
                <a:lnSpc>
                  <a:spcPts val="2799"/>
                </a:lnSpc>
                <a:spcBef>
                  <a:spcPct val="0"/>
                </a:spcBef>
              </a:pPr>
              <a:r>
                <a:rPr lang="en-US" sz="1999">
                  <a:solidFill>
                    <a:srgbClr val="000000"/>
                  </a:solidFill>
                  <a:latin typeface="Inter"/>
                  <a:ea typeface="Inter"/>
                  <a:cs typeface="Inter"/>
                  <a:sym typeface="Inter"/>
                </a:rPr>
                <a:t>Transforming traditional industries and business models</a:t>
              </a:r>
            </a:p>
          </p:txBody>
        </p:sp>
        <p:sp>
          <p:nvSpPr>
            <p:cNvPr id="40" name="TextBox 40"/>
            <p:cNvSpPr txBox="1"/>
            <p:nvPr/>
          </p:nvSpPr>
          <p:spPr>
            <a:xfrm>
              <a:off x="0" y="4234454"/>
              <a:ext cx="4919544" cy="1004993"/>
            </a:xfrm>
            <a:prstGeom prst="rect">
              <a:avLst/>
            </a:prstGeom>
          </p:spPr>
          <p:txBody>
            <a:bodyPr lIns="0" tIns="0" rIns="0" bIns="0" rtlCol="0" anchor="t">
              <a:spAutoFit/>
            </a:bodyPr>
            <a:lstStyle/>
            <a:p>
              <a:pPr algn="ctr">
                <a:lnSpc>
                  <a:spcPts val="3079"/>
                </a:lnSpc>
                <a:spcBef>
                  <a:spcPct val="0"/>
                </a:spcBef>
              </a:pPr>
              <a:r>
                <a:rPr lang="en-US" sz="2199" b="1">
                  <a:solidFill>
                    <a:srgbClr val="000000"/>
                  </a:solidFill>
                  <a:latin typeface="Inter Medium"/>
                  <a:ea typeface="Inter Medium"/>
                  <a:cs typeface="Inter Medium"/>
                  <a:sym typeface="Inter Medium"/>
                </a:rPr>
                <a:t>PROMOTING DECENTRALIZATION</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TotalTime>
  <Words>1043</Words>
  <Application>Microsoft Office PowerPoint</Application>
  <PresentationFormat>Custom</PresentationFormat>
  <Paragraphs>150</Paragraphs>
  <Slides>10</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Inter</vt:lpstr>
      <vt:lpstr>Canva Sans Italics</vt:lpstr>
      <vt:lpstr>Canva Sans</vt:lpstr>
      <vt:lpstr>Calibri</vt:lpstr>
      <vt:lpstr>Red Hat Display Bold</vt:lpstr>
      <vt:lpstr>Inter Bold</vt:lpstr>
      <vt:lpstr>Inter Italics</vt:lpstr>
      <vt:lpstr>Inter Medium</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White Modern Technology Presentation</dc:title>
  <cp:lastModifiedBy>Mohd Nizam Mohd Nasir Shaikh</cp:lastModifiedBy>
  <cp:revision>7</cp:revision>
  <dcterms:created xsi:type="dcterms:W3CDTF">2006-08-16T00:00:00Z</dcterms:created>
  <dcterms:modified xsi:type="dcterms:W3CDTF">2025-11-30T20:50:47Z</dcterms:modified>
  <dc:identifier>DAG6HBrIMao</dc:identifier>
</cp:coreProperties>
</file>

<file path=docProps/thumbnail.jpeg>
</file>